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5" r:id="rId4"/>
    <p:sldId id="266" r:id="rId5"/>
    <p:sldId id="439" r:id="rId6"/>
    <p:sldId id="290" r:id="rId7"/>
    <p:sldId id="289" r:id="rId8"/>
    <p:sldId id="440" r:id="rId9"/>
    <p:sldId id="441" r:id="rId10"/>
    <p:sldId id="445" r:id="rId11"/>
    <p:sldId id="446" r:id="rId12"/>
    <p:sldId id="443" r:id="rId13"/>
    <p:sldId id="264" r:id="rId14"/>
    <p:sldId id="447" r:id="rId15"/>
    <p:sldId id="267" r:id="rId16"/>
    <p:sldId id="442" r:id="rId17"/>
    <p:sldId id="444" r:id="rId18"/>
  </p:sldIdLst>
  <p:sldSz cx="10693400" cy="7562850"/>
  <p:notesSz cx="10693400" cy="756285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000"/>
    <a:srgbClr val="FFEAF1"/>
    <a:srgbClr val="FFD9F7"/>
    <a:srgbClr val="FA67E6"/>
    <a:srgbClr val="FFC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9"/>
    <p:restoredTop sz="94631"/>
  </p:normalViewPr>
  <p:slideViewPr>
    <p:cSldViewPr>
      <p:cViewPr varScale="1">
        <p:scale>
          <a:sx n="87" d="100"/>
          <a:sy n="87" d="100"/>
        </p:scale>
        <p:origin x="512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8963F-9AC8-4F44-A01B-83CD1C78D2E6}" type="datetimeFigureOut">
              <a:rPr kumimoji="1" lang="ja-JP" altLang="en-US" smtClean="0"/>
              <a:t>2019/12/24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10243-E062-9548-8242-24F0454465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2470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10243-E062-9548-8242-24F0454465C7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0623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tx1"/>
                </a:solidFill>
                <a:latin typeface="NotoSansCJKjp-Black"/>
                <a:cs typeface="NotoSansCJKjp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NotoSansCJKjp-Black"/>
                <a:cs typeface="NotoSansCJKjp-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tx1"/>
                </a:solidFill>
                <a:latin typeface="NotoSansCJKjp-Black"/>
                <a:cs typeface="NotoSansCJKjp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chemeClr val="tx1"/>
                </a:solidFill>
                <a:latin typeface="NotoSansCJKjp-Black"/>
                <a:cs typeface="NotoSansCJKjp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26003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566000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031147" y="3408752"/>
            <a:ext cx="2366645" cy="814069"/>
          </a:xfrm>
          <a:custGeom>
            <a:avLst/>
            <a:gdLst/>
            <a:ahLst/>
            <a:cxnLst/>
            <a:rect l="l" t="t" r="r" b="b"/>
            <a:pathLst>
              <a:path w="2366645" h="814070">
                <a:moveTo>
                  <a:pt x="2363533" y="0"/>
                </a:moveTo>
                <a:lnTo>
                  <a:pt x="67716" y="505599"/>
                </a:lnTo>
                <a:lnTo>
                  <a:pt x="65925" y="507377"/>
                </a:lnTo>
                <a:lnTo>
                  <a:pt x="0" y="810120"/>
                </a:lnTo>
                <a:lnTo>
                  <a:pt x="4419" y="814031"/>
                </a:lnTo>
                <a:lnTo>
                  <a:pt x="8851" y="812469"/>
                </a:lnTo>
                <a:lnTo>
                  <a:pt x="2359469" y="13157"/>
                </a:lnTo>
                <a:lnTo>
                  <a:pt x="2366568" y="10655"/>
                </a:lnTo>
                <a:lnTo>
                  <a:pt x="23635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166492" y="2910671"/>
            <a:ext cx="417830" cy="670560"/>
          </a:xfrm>
          <a:custGeom>
            <a:avLst/>
            <a:gdLst/>
            <a:ahLst/>
            <a:cxnLst/>
            <a:rect l="l" t="t" r="r" b="b"/>
            <a:pathLst>
              <a:path w="417829" h="670560">
                <a:moveTo>
                  <a:pt x="264439" y="0"/>
                </a:moveTo>
                <a:lnTo>
                  <a:pt x="144805" y="15074"/>
                </a:lnTo>
                <a:lnTo>
                  <a:pt x="141389" y="18186"/>
                </a:lnTo>
                <a:lnTo>
                  <a:pt x="0" y="664235"/>
                </a:lnTo>
                <a:lnTo>
                  <a:pt x="5803" y="670445"/>
                </a:lnTo>
                <a:lnTo>
                  <a:pt x="384403" y="615302"/>
                </a:lnTo>
                <a:lnTo>
                  <a:pt x="387756" y="612101"/>
                </a:lnTo>
                <a:lnTo>
                  <a:pt x="412095" y="487527"/>
                </a:lnTo>
                <a:lnTo>
                  <a:pt x="168655" y="487527"/>
                </a:lnTo>
                <a:lnTo>
                  <a:pt x="270065" y="6121"/>
                </a:lnTo>
                <a:lnTo>
                  <a:pt x="264439" y="0"/>
                </a:lnTo>
                <a:close/>
              </a:path>
              <a:path w="417829" h="670560">
                <a:moveTo>
                  <a:pt x="411873" y="453313"/>
                </a:moveTo>
                <a:lnTo>
                  <a:pt x="168655" y="487527"/>
                </a:lnTo>
                <a:lnTo>
                  <a:pt x="412095" y="487527"/>
                </a:lnTo>
                <a:lnTo>
                  <a:pt x="417601" y="459346"/>
                </a:lnTo>
                <a:lnTo>
                  <a:pt x="411873" y="4533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4602666" y="2861608"/>
            <a:ext cx="515620" cy="657225"/>
          </a:xfrm>
          <a:custGeom>
            <a:avLst/>
            <a:gdLst/>
            <a:ahLst/>
            <a:cxnLst/>
            <a:rect l="l" t="t" r="r" b="b"/>
            <a:pathLst>
              <a:path w="515620" h="657225">
                <a:moveTo>
                  <a:pt x="367345" y="0"/>
                </a:moveTo>
                <a:lnTo>
                  <a:pt x="361706" y="853"/>
                </a:lnTo>
                <a:lnTo>
                  <a:pt x="357263" y="5078"/>
                </a:lnTo>
                <a:lnTo>
                  <a:pt x="0" y="651457"/>
                </a:lnTo>
                <a:lnTo>
                  <a:pt x="3606" y="656677"/>
                </a:lnTo>
                <a:lnTo>
                  <a:pt x="146926" y="635811"/>
                </a:lnTo>
                <a:lnTo>
                  <a:pt x="148602" y="634604"/>
                </a:lnTo>
                <a:lnTo>
                  <a:pt x="182841" y="567497"/>
                </a:lnTo>
                <a:lnTo>
                  <a:pt x="358559" y="541564"/>
                </a:lnTo>
                <a:lnTo>
                  <a:pt x="506356" y="541564"/>
                </a:lnTo>
                <a:lnTo>
                  <a:pt x="487582" y="464805"/>
                </a:lnTo>
                <a:lnTo>
                  <a:pt x="237934" y="464805"/>
                </a:lnTo>
                <a:lnTo>
                  <a:pt x="323316" y="281925"/>
                </a:lnTo>
                <a:lnTo>
                  <a:pt x="442852" y="281925"/>
                </a:lnTo>
                <a:lnTo>
                  <a:pt x="375742" y="7542"/>
                </a:lnTo>
                <a:lnTo>
                  <a:pt x="372563" y="2301"/>
                </a:lnTo>
                <a:lnTo>
                  <a:pt x="367345" y="0"/>
                </a:lnTo>
                <a:close/>
              </a:path>
              <a:path w="515620" h="657225">
                <a:moveTo>
                  <a:pt x="506356" y="541564"/>
                </a:moveTo>
                <a:lnTo>
                  <a:pt x="358559" y="541564"/>
                </a:lnTo>
                <a:lnTo>
                  <a:pt x="370598" y="600517"/>
                </a:lnTo>
                <a:lnTo>
                  <a:pt x="373545" y="602600"/>
                </a:lnTo>
                <a:lnTo>
                  <a:pt x="511263" y="583182"/>
                </a:lnTo>
                <a:lnTo>
                  <a:pt x="515137" y="577467"/>
                </a:lnTo>
                <a:lnTo>
                  <a:pt x="506356" y="541564"/>
                </a:lnTo>
                <a:close/>
              </a:path>
              <a:path w="515620" h="657225">
                <a:moveTo>
                  <a:pt x="442852" y="281925"/>
                </a:moveTo>
                <a:lnTo>
                  <a:pt x="323316" y="281925"/>
                </a:lnTo>
                <a:lnTo>
                  <a:pt x="347789" y="449197"/>
                </a:lnTo>
                <a:lnTo>
                  <a:pt x="237934" y="464805"/>
                </a:lnTo>
                <a:lnTo>
                  <a:pt x="487582" y="464805"/>
                </a:lnTo>
                <a:lnTo>
                  <a:pt x="442852" y="2819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5672854" y="2718148"/>
            <a:ext cx="483234" cy="617220"/>
          </a:xfrm>
          <a:custGeom>
            <a:avLst/>
            <a:gdLst/>
            <a:ahLst/>
            <a:cxnLst/>
            <a:rect l="l" t="t" r="r" b="b"/>
            <a:pathLst>
              <a:path w="483235" h="617220">
                <a:moveTo>
                  <a:pt x="328367" y="0"/>
                </a:moveTo>
                <a:lnTo>
                  <a:pt x="277656" y="1693"/>
                </a:lnTo>
                <a:lnTo>
                  <a:pt x="230291" y="11514"/>
                </a:lnTo>
                <a:lnTo>
                  <a:pt x="187607" y="28086"/>
                </a:lnTo>
                <a:lnTo>
                  <a:pt x="149517" y="50832"/>
                </a:lnTo>
                <a:lnTo>
                  <a:pt x="115933" y="79176"/>
                </a:lnTo>
                <a:lnTo>
                  <a:pt x="86769" y="112539"/>
                </a:lnTo>
                <a:lnTo>
                  <a:pt x="61936" y="150345"/>
                </a:lnTo>
                <a:lnTo>
                  <a:pt x="41346" y="192015"/>
                </a:lnTo>
                <a:lnTo>
                  <a:pt x="24912" y="236974"/>
                </a:lnTo>
                <a:lnTo>
                  <a:pt x="12547" y="284643"/>
                </a:lnTo>
                <a:lnTo>
                  <a:pt x="4162" y="334446"/>
                </a:lnTo>
                <a:lnTo>
                  <a:pt x="0" y="384912"/>
                </a:lnTo>
                <a:lnTo>
                  <a:pt x="766" y="432236"/>
                </a:lnTo>
                <a:lnTo>
                  <a:pt x="6670" y="475723"/>
                </a:lnTo>
                <a:lnTo>
                  <a:pt x="17919" y="514677"/>
                </a:lnTo>
                <a:lnTo>
                  <a:pt x="57293" y="576205"/>
                </a:lnTo>
                <a:lnTo>
                  <a:pt x="120557" y="611256"/>
                </a:lnTo>
                <a:lnTo>
                  <a:pt x="161669" y="617114"/>
                </a:lnTo>
                <a:lnTo>
                  <a:pt x="209381" y="614265"/>
                </a:lnTo>
                <a:lnTo>
                  <a:pt x="257481" y="603238"/>
                </a:lnTo>
                <a:lnTo>
                  <a:pt x="300721" y="585291"/>
                </a:lnTo>
                <a:lnTo>
                  <a:pt x="339174" y="561070"/>
                </a:lnTo>
                <a:lnTo>
                  <a:pt x="372914" y="531218"/>
                </a:lnTo>
                <a:lnTo>
                  <a:pt x="402015" y="496379"/>
                </a:lnTo>
                <a:lnTo>
                  <a:pt x="409972" y="483671"/>
                </a:lnTo>
                <a:lnTo>
                  <a:pt x="223935" y="483671"/>
                </a:lnTo>
                <a:lnTo>
                  <a:pt x="186572" y="479751"/>
                </a:lnTo>
                <a:lnTo>
                  <a:pt x="160468" y="457862"/>
                </a:lnTo>
                <a:lnTo>
                  <a:pt x="144831" y="421146"/>
                </a:lnTo>
                <a:lnTo>
                  <a:pt x="138866" y="372746"/>
                </a:lnTo>
                <a:lnTo>
                  <a:pt x="141779" y="315802"/>
                </a:lnTo>
                <a:lnTo>
                  <a:pt x="152116" y="258768"/>
                </a:lnTo>
                <a:lnTo>
                  <a:pt x="169267" y="208318"/>
                </a:lnTo>
                <a:lnTo>
                  <a:pt x="193468" y="167241"/>
                </a:lnTo>
                <a:lnTo>
                  <a:pt x="224959" y="138322"/>
                </a:lnTo>
                <a:lnTo>
                  <a:pt x="263978" y="124350"/>
                </a:lnTo>
                <a:lnTo>
                  <a:pt x="471914" y="124350"/>
                </a:lnTo>
                <a:lnTo>
                  <a:pt x="471487" y="122168"/>
                </a:lnTo>
                <a:lnTo>
                  <a:pt x="456524" y="83100"/>
                </a:lnTo>
                <a:lnTo>
                  <a:pt x="435049" y="50514"/>
                </a:lnTo>
                <a:lnTo>
                  <a:pt x="406745" y="25245"/>
                </a:lnTo>
                <a:lnTo>
                  <a:pt x="371291" y="8128"/>
                </a:lnTo>
                <a:lnTo>
                  <a:pt x="328367" y="0"/>
                </a:lnTo>
                <a:close/>
              </a:path>
              <a:path w="483235" h="617220">
                <a:moveTo>
                  <a:pt x="471914" y="124350"/>
                </a:moveTo>
                <a:lnTo>
                  <a:pt x="263978" y="124350"/>
                </a:lnTo>
                <a:lnTo>
                  <a:pt x="300820" y="128416"/>
                </a:lnTo>
                <a:lnTo>
                  <a:pt x="326537" y="149746"/>
                </a:lnTo>
                <a:lnTo>
                  <a:pt x="342028" y="185424"/>
                </a:lnTo>
                <a:lnTo>
                  <a:pt x="348189" y="232528"/>
                </a:lnTo>
                <a:lnTo>
                  <a:pt x="345919" y="288142"/>
                </a:lnTo>
                <a:lnTo>
                  <a:pt x="336118" y="345688"/>
                </a:lnTo>
                <a:lnTo>
                  <a:pt x="319155" y="397004"/>
                </a:lnTo>
                <a:lnTo>
                  <a:pt x="294893" y="439100"/>
                </a:lnTo>
                <a:lnTo>
                  <a:pt x="263198" y="468986"/>
                </a:lnTo>
                <a:lnTo>
                  <a:pt x="223935" y="483671"/>
                </a:lnTo>
                <a:lnTo>
                  <a:pt x="409972" y="483671"/>
                </a:lnTo>
                <a:lnTo>
                  <a:pt x="446592" y="414316"/>
                </a:lnTo>
                <a:lnTo>
                  <a:pt x="462215" y="368379"/>
                </a:lnTo>
                <a:lnTo>
                  <a:pt x="473494" y="320032"/>
                </a:lnTo>
                <a:lnTo>
                  <a:pt x="480501" y="269917"/>
                </a:lnTo>
                <a:lnTo>
                  <a:pt x="483156" y="216412"/>
                </a:lnTo>
                <a:lnTo>
                  <a:pt x="480258" y="166884"/>
                </a:lnTo>
                <a:lnTo>
                  <a:pt x="471914" y="124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6196231" y="2655034"/>
            <a:ext cx="463550" cy="603885"/>
          </a:xfrm>
          <a:custGeom>
            <a:avLst/>
            <a:gdLst/>
            <a:ahLst/>
            <a:cxnLst/>
            <a:rect l="l" t="t" r="r" b="b"/>
            <a:pathLst>
              <a:path w="463550" h="603885">
                <a:moveTo>
                  <a:pt x="306397" y="0"/>
                </a:moveTo>
                <a:lnTo>
                  <a:pt x="257221" y="1575"/>
                </a:lnTo>
                <a:lnTo>
                  <a:pt x="211558" y="11118"/>
                </a:lnTo>
                <a:lnTo>
                  <a:pt x="170656" y="27276"/>
                </a:lnTo>
                <a:lnTo>
                  <a:pt x="134411" y="49485"/>
                </a:lnTo>
                <a:lnTo>
                  <a:pt x="102720" y="77178"/>
                </a:lnTo>
                <a:lnTo>
                  <a:pt x="75479" y="109790"/>
                </a:lnTo>
                <a:lnTo>
                  <a:pt x="52586" y="146756"/>
                </a:lnTo>
                <a:lnTo>
                  <a:pt x="33935" y="187510"/>
                </a:lnTo>
                <a:lnTo>
                  <a:pt x="19425" y="231487"/>
                </a:lnTo>
                <a:lnTo>
                  <a:pt x="8950" y="278122"/>
                </a:lnTo>
                <a:lnTo>
                  <a:pt x="2408" y="326847"/>
                </a:lnTo>
                <a:lnTo>
                  <a:pt x="0" y="381510"/>
                </a:lnTo>
                <a:lnTo>
                  <a:pt x="3394" y="432297"/>
                </a:lnTo>
                <a:lnTo>
                  <a:pt x="12838" y="478274"/>
                </a:lnTo>
                <a:lnTo>
                  <a:pt x="28581" y="518510"/>
                </a:lnTo>
                <a:lnTo>
                  <a:pt x="50868" y="552072"/>
                </a:lnTo>
                <a:lnTo>
                  <a:pt x="79947" y="578028"/>
                </a:lnTo>
                <a:lnTo>
                  <a:pt x="116066" y="595446"/>
                </a:lnTo>
                <a:lnTo>
                  <a:pt x="159470" y="603394"/>
                </a:lnTo>
                <a:lnTo>
                  <a:pt x="210409" y="600939"/>
                </a:lnTo>
                <a:lnTo>
                  <a:pt x="256723" y="590235"/>
                </a:lnTo>
                <a:lnTo>
                  <a:pt x="298106" y="572754"/>
                </a:lnTo>
                <a:lnTo>
                  <a:pt x="334649" y="549126"/>
                </a:lnTo>
                <a:lnTo>
                  <a:pt x="366444" y="519980"/>
                </a:lnTo>
                <a:lnTo>
                  <a:pt x="393581" y="485947"/>
                </a:lnTo>
                <a:lnTo>
                  <a:pt x="401086" y="473215"/>
                </a:lnTo>
                <a:lnTo>
                  <a:pt x="220379" y="473215"/>
                </a:lnTo>
                <a:lnTo>
                  <a:pt x="184004" y="469315"/>
                </a:lnTo>
                <a:lnTo>
                  <a:pt x="157980" y="447854"/>
                </a:lnTo>
                <a:lnTo>
                  <a:pt x="141640" y="411905"/>
                </a:lnTo>
                <a:lnTo>
                  <a:pt x="134315" y="364542"/>
                </a:lnTo>
                <a:lnTo>
                  <a:pt x="135339" y="308839"/>
                </a:lnTo>
                <a:lnTo>
                  <a:pt x="143553" y="253036"/>
                </a:lnTo>
                <a:lnTo>
                  <a:pt x="158592" y="203683"/>
                </a:lnTo>
                <a:lnTo>
                  <a:pt x="180774" y="163514"/>
                </a:lnTo>
                <a:lnTo>
                  <a:pt x="210416" y="135260"/>
                </a:lnTo>
                <a:lnTo>
                  <a:pt x="247836" y="121654"/>
                </a:lnTo>
                <a:lnTo>
                  <a:pt x="449603" y="121654"/>
                </a:lnTo>
                <a:lnTo>
                  <a:pt x="449194" y="119846"/>
                </a:lnTo>
                <a:lnTo>
                  <a:pt x="433434" y="81572"/>
                </a:lnTo>
                <a:lnTo>
                  <a:pt x="411558" y="49633"/>
                </a:lnTo>
                <a:lnTo>
                  <a:pt x="383282" y="24846"/>
                </a:lnTo>
                <a:lnTo>
                  <a:pt x="348323" y="8029"/>
                </a:lnTo>
                <a:lnTo>
                  <a:pt x="306397" y="0"/>
                </a:lnTo>
                <a:close/>
              </a:path>
              <a:path w="463550" h="603885">
                <a:moveTo>
                  <a:pt x="449603" y="121654"/>
                </a:moveTo>
                <a:lnTo>
                  <a:pt x="247836" y="121654"/>
                </a:lnTo>
                <a:lnTo>
                  <a:pt x="283722" y="125698"/>
                </a:lnTo>
                <a:lnTo>
                  <a:pt x="309358" y="146623"/>
                </a:lnTo>
                <a:lnTo>
                  <a:pt x="325524" y="181573"/>
                </a:lnTo>
                <a:lnTo>
                  <a:pt x="332998" y="227691"/>
                </a:lnTo>
                <a:lnTo>
                  <a:pt x="332558" y="282118"/>
                </a:lnTo>
                <a:lnTo>
                  <a:pt x="324868" y="338408"/>
                </a:lnTo>
                <a:lnTo>
                  <a:pt x="310031" y="388590"/>
                </a:lnTo>
                <a:lnTo>
                  <a:pt x="287821" y="429736"/>
                </a:lnTo>
                <a:lnTo>
                  <a:pt x="258012" y="458920"/>
                </a:lnTo>
                <a:lnTo>
                  <a:pt x="220379" y="473215"/>
                </a:lnTo>
                <a:lnTo>
                  <a:pt x="401086" y="473215"/>
                </a:lnTo>
                <a:lnTo>
                  <a:pt x="434250" y="405735"/>
                </a:lnTo>
                <a:lnTo>
                  <a:pt x="447963" y="360817"/>
                </a:lnTo>
                <a:lnTo>
                  <a:pt x="457385" y="313530"/>
                </a:lnTo>
                <a:lnTo>
                  <a:pt x="462606" y="264503"/>
                </a:lnTo>
                <a:lnTo>
                  <a:pt x="463496" y="212129"/>
                </a:lnTo>
                <a:lnTo>
                  <a:pt x="459120" y="163638"/>
                </a:lnTo>
                <a:lnTo>
                  <a:pt x="449603" y="1216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129159" y="2783330"/>
            <a:ext cx="502284" cy="632460"/>
          </a:xfrm>
          <a:custGeom>
            <a:avLst/>
            <a:gdLst/>
            <a:ahLst/>
            <a:cxnLst/>
            <a:rect l="l" t="t" r="r" b="b"/>
            <a:pathLst>
              <a:path w="502285" h="632460">
                <a:moveTo>
                  <a:pt x="357582" y="0"/>
                </a:moveTo>
                <a:lnTo>
                  <a:pt x="299830" y="1541"/>
                </a:lnTo>
                <a:lnTo>
                  <a:pt x="250728" y="11649"/>
                </a:lnTo>
                <a:lnTo>
                  <a:pt x="206207" y="28648"/>
                </a:lnTo>
                <a:lnTo>
                  <a:pt x="166200" y="51948"/>
                </a:lnTo>
                <a:lnTo>
                  <a:pt x="130639" y="80960"/>
                </a:lnTo>
                <a:lnTo>
                  <a:pt x="99456" y="115092"/>
                </a:lnTo>
                <a:lnTo>
                  <a:pt x="72583" y="153755"/>
                </a:lnTo>
                <a:lnTo>
                  <a:pt x="49951" y="196359"/>
                </a:lnTo>
                <a:lnTo>
                  <a:pt x="31494" y="242313"/>
                </a:lnTo>
                <a:lnTo>
                  <a:pt x="17142" y="291028"/>
                </a:lnTo>
                <a:lnTo>
                  <a:pt x="6829" y="341914"/>
                </a:lnTo>
                <a:lnTo>
                  <a:pt x="829" y="393528"/>
                </a:lnTo>
                <a:lnTo>
                  <a:pt x="0" y="441996"/>
                </a:lnTo>
                <a:lnTo>
                  <a:pt x="4582" y="486589"/>
                </a:lnTo>
                <a:lnTo>
                  <a:pt x="14819" y="526577"/>
                </a:lnTo>
                <a:lnTo>
                  <a:pt x="30952" y="561230"/>
                </a:lnTo>
                <a:lnTo>
                  <a:pt x="81877" y="611615"/>
                </a:lnTo>
                <a:lnTo>
                  <a:pt x="159294" y="631909"/>
                </a:lnTo>
                <a:lnTo>
                  <a:pt x="208543" y="628947"/>
                </a:lnTo>
                <a:lnTo>
                  <a:pt x="257938" y="617640"/>
                </a:lnTo>
                <a:lnTo>
                  <a:pt x="302352" y="599303"/>
                </a:lnTo>
                <a:lnTo>
                  <a:pt x="341972" y="574627"/>
                </a:lnTo>
                <a:lnTo>
                  <a:pt x="376987" y="544304"/>
                </a:lnTo>
                <a:lnTo>
                  <a:pt x="407581" y="509027"/>
                </a:lnTo>
                <a:lnTo>
                  <a:pt x="416349" y="495876"/>
                </a:lnTo>
                <a:lnTo>
                  <a:pt x="233968" y="495876"/>
                </a:lnTo>
                <a:lnTo>
                  <a:pt x="194667" y="495131"/>
                </a:lnTo>
                <a:lnTo>
                  <a:pt x="166333" y="479949"/>
                </a:lnTo>
                <a:lnTo>
                  <a:pt x="149156" y="449883"/>
                </a:lnTo>
                <a:lnTo>
                  <a:pt x="143325" y="404486"/>
                </a:lnTo>
                <a:lnTo>
                  <a:pt x="149031" y="343311"/>
                </a:lnTo>
                <a:lnTo>
                  <a:pt x="160793" y="287937"/>
                </a:lnTo>
                <a:lnTo>
                  <a:pt x="176968" y="237974"/>
                </a:lnTo>
                <a:lnTo>
                  <a:pt x="197634" y="195176"/>
                </a:lnTo>
                <a:lnTo>
                  <a:pt x="222867" y="161302"/>
                </a:lnTo>
                <a:lnTo>
                  <a:pt x="287346" y="127347"/>
                </a:lnTo>
                <a:lnTo>
                  <a:pt x="328959" y="126294"/>
                </a:lnTo>
                <a:lnTo>
                  <a:pt x="425379" y="126294"/>
                </a:lnTo>
                <a:lnTo>
                  <a:pt x="474252" y="54246"/>
                </a:lnTo>
                <a:lnTo>
                  <a:pt x="473630" y="48557"/>
                </a:lnTo>
                <a:lnTo>
                  <a:pt x="469782" y="45293"/>
                </a:lnTo>
                <a:lnTo>
                  <a:pt x="441448" y="25324"/>
                </a:lnTo>
                <a:lnTo>
                  <a:pt x="404418" y="9077"/>
                </a:lnTo>
                <a:lnTo>
                  <a:pt x="357582" y="0"/>
                </a:lnTo>
                <a:close/>
              </a:path>
              <a:path w="502285" h="632460">
                <a:moveTo>
                  <a:pt x="483736" y="351007"/>
                </a:moveTo>
                <a:lnTo>
                  <a:pt x="352523" y="351007"/>
                </a:lnTo>
                <a:lnTo>
                  <a:pt x="333747" y="405324"/>
                </a:lnTo>
                <a:lnTo>
                  <a:pt x="308090" y="449469"/>
                </a:lnTo>
                <a:lnTo>
                  <a:pt x="275011" y="480600"/>
                </a:lnTo>
                <a:lnTo>
                  <a:pt x="233968" y="495876"/>
                </a:lnTo>
                <a:lnTo>
                  <a:pt x="416349" y="495876"/>
                </a:lnTo>
                <a:lnTo>
                  <a:pt x="433943" y="469487"/>
                </a:lnTo>
                <a:lnTo>
                  <a:pt x="456260" y="426377"/>
                </a:lnTo>
                <a:lnTo>
                  <a:pt x="474718" y="380387"/>
                </a:lnTo>
                <a:lnTo>
                  <a:pt x="483736" y="351007"/>
                </a:lnTo>
                <a:close/>
              </a:path>
              <a:path w="502285" h="632460">
                <a:moveTo>
                  <a:pt x="502078" y="255770"/>
                </a:moveTo>
                <a:lnTo>
                  <a:pt x="265236" y="287418"/>
                </a:lnTo>
                <a:lnTo>
                  <a:pt x="261807" y="290695"/>
                </a:lnTo>
                <a:lnTo>
                  <a:pt x="249386" y="358437"/>
                </a:lnTo>
                <a:lnTo>
                  <a:pt x="255063" y="364380"/>
                </a:lnTo>
                <a:lnTo>
                  <a:pt x="352523" y="351007"/>
                </a:lnTo>
                <a:lnTo>
                  <a:pt x="483736" y="351007"/>
                </a:lnTo>
                <a:lnTo>
                  <a:pt x="489505" y="332211"/>
                </a:lnTo>
                <a:lnTo>
                  <a:pt x="494327" y="309544"/>
                </a:lnTo>
                <a:lnTo>
                  <a:pt x="498258" y="288161"/>
                </a:lnTo>
                <a:lnTo>
                  <a:pt x="500956" y="269693"/>
                </a:lnTo>
                <a:lnTo>
                  <a:pt x="502078" y="255770"/>
                </a:lnTo>
                <a:close/>
              </a:path>
              <a:path w="502285" h="632460">
                <a:moveTo>
                  <a:pt x="425379" y="126294"/>
                </a:moveTo>
                <a:lnTo>
                  <a:pt x="328959" y="126294"/>
                </a:lnTo>
                <a:lnTo>
                  <a:pt x="361017" y="131181"/>
                </a:lnTo>
                <a:lnTo>
                  <a:pt x="384139" y="139133"/>
                </a:lnTo>
                <a:lnTo>
                  <a:pt x="398941" y="147274"/>
                </a:lnTo>
                <a:lnTo>
                  <a:pt x="403577" y="150372"/>
                </a:lnTo>
                <a:lnTo>
                  <a:pt x="409787" y="149280"/>
                </a:lnTo>
                <a:lnTo>
                  <a:pt x="425379" y="1262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6128" y="839696"/>
            <a:ext cx="3958590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NotoSansCJKjp-Black"/>
                <a:cs typeface="NotoSansCJKjp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6990" y="1269963"/>
            <a:ext cx="8240395" cy="5013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NotoSansCJKjp-Black"/>
                <a:cs typeface="NotoSansCJKjp-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7391" y="7051571"/>
            <a:ext cx="2171700" cy="198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29750" y="6842242"/>
            <a:ext cx="441959" cy="491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tx1"/>
                </a:solidFill>
                <a:latin typeface="Open Sans"/>
                <a:cs typeface="Open Sans"/>
              </a:defRPr>
            </a:lvl1pPr>
          </a:lstStyle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tiff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tiff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30419" y="5044144"/>
            <a:ext cx="3821429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NotoSansCJKjp-Black"/>
                <a:cs typeface="NotoSansCJKjp-Black"/>
              </a:rPr>
              <a:t>[</a:t>
            </a:r>
            <a:r>
              <a:rPr sz="2000" b="1" spc="20" dirty="0">
                <a:latin typeface="NotoSansCJKjp-Black"/>
                <a:cs typeface="NotoSansCJKjp-Black"/>
              </a:rPr>
              <a:t> </a:t>
            </a:r>
            <a:r>
              <a:rPr sz="2000" b="1" spc="-195" dirty="0">
                <a:latin typeface="NotoSansCJKjp-Black"/>
                <a:cs typeface="NotoSansCJKjp-Black"/>
              </a:rPr>
              <a:t>ク</a:t>
            </a:r>
            <a:r>
              <a:rPr sz="2000" b="1" spc="-120" dirty="0">
                <a:latin typeface="NotoSansCJKjp-Black"/>
                <a:cs typeface="NotoSansCJKjp-Black"/>
              </a:rPr>
              <a:t>リ</a:t>
            </a:r>
            <a:r>
              <a:rPr sz="2000" b="1" spc="40" dirty="0">
                <a:latin typeface="NotoSansCJKjp-Black"/>
                <a:cs typeface="NotoSansCJKjp-Black"/>
              </a:rPr>
              <a:t>ー</a:t>
            </a:r>
            <a:r>
              <a:rPr sz="2000" b="1" spc="-55" dirty="0">
                <a:latin typeface="NotoSansCJKjp-Black"/>
                <a:cs typeface="NotoSansCJKjp-Black"/>
              </a:rPr>
              <a:t>ニ</a:t>
            </a:r>
            <a:r>
              <a:rPr sz="2000" b="1" spc="-15" dirty="0">
                <a:latin typeface="NotoSansCJKjp-Black"/>
                <a:cs typeface="NotoSansCJKjp-Black"/>
              </a:rPr>
              <a:t>ング</a:t>
            </a:r>
            <a:r>
              <a:rPr sz="2000" b="1" spc="-80" dirty="0">
                <a:latin typeface="NotoSansCJKjp-Black"/>
                <a:cs typeface="NotoSansCJKjp-Black"/>
              </a:rPr>
              <a:t>ロ</a:t>
            </a:r>
            <a:r>
              <a:rPr sz="2000" b="1" spc="-135" dirty="0">
                <a:latin typeface="NotoSansCJKjp-Black"/>
                <a:cs typeface="NotoSansCJKjp-Black"/>
              </a:rPr>
              <a:t>ッ</a:t>
            </a:r>
            <a:r>
              <a:rPr sz="2000" b="1" spc="-35" dirty="0">
                <a:latin typeface="NotoSansCJKjp-Black"/>
                <a:cs typeface="NotoSansCJKjp-Black"/>
              </a:rPr>
              <a:t>カ</a:t>
            </a:r>
            <a:r>
              <a:rPr sz="2000" b="1" spc="-15" dirty="0">
                <a:latin typeface="NotoSansCJKjp-Black"/>
                <a:cs typeface="NotoSansCJKjp-Black"/>
              </a:rPr>
              <a:t>ー</a:t>
            </a:r>
            <a:r>
              <a:rPr sz="2000" b="1" spc="-30" dirty="0">
                <a:latin typeface="NotoSansCJKjp-Black"/>
                <a:cs typeface="NotoSansCJKjp-Black"/>
              </a:rPr>
              <a:t>サ</a:t>
            </a:r>
            <a:r>
              <a:rPr sz="2000" b="1" spc="-5" dirty="0">
                <a:latin typeface="NotoSansCJKjp-Black"/>
                <a:cs typeface="NotoSansCJKjp-Black"/>
              </a:rPr>
              <a:t>ー</a:t>
            </a:r>
            <a:r>
              <a:rPr sz="2000" b="1" spc="-145" dirty="0">
                <a:latin typeface="NotoSansCJKjp-Black"/>
                <a:cs typeface="NotoSansCJKjp-Black"/>
              </a:rPr>
              <a:t>ビ</a:t>
            </a:r>
            <a:r>
              <a:rPr sz="2000" b="1" spc="-5" dirty="0">
                <a:latin typeface="NotoSansCJKjp-Black"/>
                <a:cs typeface="NotoSansCJKjp-Black"/>
              </a:rPr>
              <a:t>ス</a:t>
            </a:r>
            <a:r>
              <a:rPr sz="2000" b="1" spc="50" dirty="0">
                <a:latin typeface="NotoSansCJKjp-Black"/>
                <a:cs typeface="NotoSansCJKjp-Black"/>
              </a:rPr>
              <a:t> </a:t>
            </a:r>
            <a:r>
              <a:rPr sz="2000" b="1" spc="-5" dirty="0">
                <a:latin typeface="NotoSansCJKjp-Black"/>
                <a:cs typeface="NotoSansCJKjp-Black"/>
              </a:rPr>
              <a:t>]</a:t>
            </a:r>
            <a:endParaRPr sz="2000">
              <a:latin typeface="NotoSansCJKjp-Black"/>
              <a:cs typeface="NotoSansCJKjp-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15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9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10</a:t>
            </a:fld>
            <a:endParaRPr spc="-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A1E8C15B-0BE7-2648-B087-4373ED38D1AB}"/>
              </a:ext>
            </a:extLst>
          </p:cNvPr>
          <p:cNvSpPr txBox="1"/>
          <p:nvPr/>
        </p:nvSpPr>
        <p:spPr>
          <a:xfrm>
            <a:off x="541261" y="4733201"/>
            <a:ext cx="484299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u="sng" dirty="0" err="1"/>
              <a:t>AiCT</a:t>
            </a:r>
            <a:r>
              <a:rPr lang="ja-JP" altLang="ja-JP" sz="1600" u="sng"/>
              <a:t>：</a:t>
            </a:r>
            <a:endParaRPr lang="ja-JP" altLang="ja-JP" sz="1600"/>
          </a:p>
          <a:p>
            <a:r>
              <a:rPr lang="ja-JP" altLang="ja-JP" sz="1600"/>
              <a:t>　ユーザーサポート　　</a:t>
            </a:r>
            <a:r>
              <a:rPr lang="en-US" altLang="ja-JP" sz="1600" dirty="0"/>
              <a:t>24</a:t>
            </a:r>
            <a:r>
              <a:rPr lang="ja-JP" altLang="ja-JP" sz="1600"/>
              <a:t>時間フリーダイヤル設置済み</a:t>
            </a:r>
          </a:p>
          <a:p>
            <a:r>
              <a:rPr lang="ja-JP" altLang="ja-JP" sz="1600"/>
              <a:t>　代金回収</a:t>
            </a:r>
          </a:p>
          <a:p>
            <a:r>
              <a:rPr lang="ja-JP" altLang="ja-JP" sz="1600"/>
              <a:t>　専用システム（アプリを含む）の運用</a:t>
            </a:r>
          </a:p>
          <a:p>
            <a:r>
              <a:rPr lang="en-US" altLang="ja-JP" sz="1600" dirty="0"/>
              <a:t> </a:t>
            </a:r>
            <a:endParaRPr lang="ja-JP" altLang="ja-JP" sz="1600"/>
          </a:p>
          <a:p>
            <a:r>
              <a:rPr lang="en-US" altLang="ja-JP" sz="1600" u="sng" dirty="0"/>
              <a:t>CL</a:t>
            </a:r>
            <a:r>
              <a:rPr lang="ja-JP" altLang="ja-JP" sz="1600" u="sng"/>
              <a:t>企業：</a:t>
            </a:r>
            <a:endParaRPr lang="ja-JP" altLang="ja-JP" sz="1600"/>
          </a:p>
          <a:p>
            <a:r>
              <a:rPr lang="ja-JP" altLang="ja-JP" sz="1600"/>
              <a:t>　クリーニングサービスの提供（集配含む）</a:t>
            </a:r>
          </a:p>
          <a:p>
            <a:r>
              <a:rPr lang="ja-JP" altLang="ja-JP" sz="1600"/>
              <a:t>ロッカーの日常メンテナンス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B5B76294-B972-304B-823D-82DEB41EAFC9}"/>
              </a:ext>
            </a:extLst>
          </p:cNvPr>
          <p:cNvSpPr txBox="1"/>
          <p:nvPr/>
        </p:nvSpPr>
        <p:spPr>
          <a:xfrm>
            <a:off x="6003675" y="4865331"/>
            <a:ext cx="3926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1600" u="sng"/>
              <a:t>設置場所企業：</a:t>
            </a:r>
            <a:endParaRPr lang="ja-JP" altLang="ja-JP" sz="1600"/>
          </a:p>
          <a:p>
            <a:r>
              <a:rPr lang="ja-JP" altLang="ja-JP" sz="1600"/>
              <a:t>　ロッカー設置場所の提供</a:t>
            </a:r>
          </a:p>
          <a:p>
            <a:r>
              <a:rPr lang="ja-JP" altLang="ja-JP" sz="1600"/>
              <a:t>　パンフレット、ポスター、のぼりの設置許可</a:t>
            </a:r>
          </a:p>
        </p:txBody>
      </p:sp>
      <p:pic>
        <p:nvPicPr>
          <p:cNvPr id="71" name="図 70">
            <a:extLst>
              <a:ext uri="{FF2B5EF4-FFF2-40B4-BE49-F238E27FC236}">
                <a16:creationId xmlns:a16="http://schemas.microsoft.com/office/drawing/2014/main" id="{64E8D9D1-F540-6546-8FF2-9291FA2E370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40000"/>
          </a:blip>
          <a:stretch>
            <a:fillRect/>
          </a:stretch>
        </p:blipFill>
        <p:spPr>
          <a:xfrm>
            <a:off x="2116721" y="1419225"/>
            <a:ext cx="7039979" cy="3245705"/>
          </a:xfrm>
          <a:prstGeom prst="rect">
            <a:avLst/>
          </a:prstGeom>
        </p:spPr>
      </p:pic>
      <p:sp>
        <p:nvSpPr>
          <p:cNvPr id="72" name="object 9">
            <a:extLst>
              <a:ext uri="{FF2B5EF4-FFF2-40B4-BE49-F238E27FC236}">
                <a16:creationId xmlns:a16="http://schemas.microsoft.com/office/drawing/2014/main" id="{B2663ED2-0DB5-ED4D-83B6-DD775E41E50C}"/>
              </a:ext>
            </a:extLst>
          </p:cNvPr>
          <p:cNvSpPr txBox="1">
            <a:spLocks/>
          </p:cNvSpPr>
          <p:nvPr/>
        </p:nvSpPr>
        <p:spPr>
          <a:xfrm>
            <a:off x="2755900" y="655325"/>
            <a:ext cx="5173252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NotoSansCJKjp-Black"/>
                <a:ea typeface="+mj-ea"/>
                <a:cs typeface="NotoSansCJKjp-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kumimoji="0" lang="en-US" altLang="ja-JP" sz="2900" kern="0" spc="90" dirty="0">
                <a:latin typeface="Noto Sans CJK JP"/>
                <a:cs typeface="Noto Sans CJK JP"/>
              </a:rPr>
              <a:t>[</a:t>
            </a:r>
            <a:r>
              <a:rPr kumimoji="0" lang="ja-JP" altLang="en-US" sz="2900" kern="0" spc="90">
                <a:latin typeface="Helvetica"/>
                <a:cs typeface="Noto Sans CJK JP"/>
              </a:rPr>
              <a:t>契約のかたち</a:t>
            </a:r>
            <a:r>
              <a:rPr kumimoji="0" lang="en-US" altLang="ja-JP" sz="2900" kern="0" dirty="0">
                <a:latin typeface="Noto Sans CJK JP"/>
                <a:cs typeface="Noto Sans CJK JP"/>
              </a:rPr>
              <a:t>]</a:t>
            </a:r>
            <a:endParaRPr kumimoji="0" lang="ja-JP" altLang="en-US" sz="2900" kern="0" dirty="0">
              <a:latin typeface="Noto Sans CJK JP"/>
              <a:cs typeface="Noto Sans CJK JP"/>
            </a:endParaRPr>
          </a:p>
        </p:txBody>
      </p:sp>
    </p:spTree>
    <p:extLst>
      <p:ext uri="{BB962C8B-B14F-4D97-AF65-F5344CB8AC3E}">
        <p14:creationId xmlns:p14="http://schemas.microsoft.com/office/powerpoint/2010/main" val="3943632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15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9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11</a:t>
            </a:fld>
            <a:endParaRPr spc="-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56901D5E-12AE-3449-92B6-062AA4811FE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1203" y="2787487"/>
            <a:ext cx="646173" cy="540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2D2C3A8-EBF7-8D48-824D-52FF622449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5680" y="4547232"/>
            <a:ext cx="416459" cy="52825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38A451F-955F-0D4F-9E1E-941351FF5EE5}"/>
              </a:ext>
            </a:extLst>
          </p:cNvPr>
          <p:cNvPicPr>
            <a:picLocks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791" y="4490594"/>
            <a:ext cx="646173" cy="88642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B01BB18-BD46-7D44-8E73-F26A15C24F3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984433" y="2644745"/>
            <a:ext cx="1106200" cy="72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1E69282-442D-1A4E-8146-8F127EAF64E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1775" y="2631025"/>
            <a:ext cx="613593" cy="40186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94AFB10C-3324-B34E-B5F8-96043E41A2E6}"/>
              </a:ext>
            </a:extLst>
          </p:cNvPr>
          <p:cNvPicPr>
            <a:picLocks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7608" y="1292024"/>
            <a:ext cx="468000" cy="504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ABE4E2E9-C607-B94B-A758-8C3DDD9E77A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065" y="4739482"/>
            <a:ext cx="646173" cy="540000"/>
          </a:xfrm>
          <a:prstGeom prst="rect">
            <a:avLst/>
          </a:prstGeom>
        </p:spPr>
      </p:pic>
      <p:sp>
        <p:nvSpPr>
          <p:cNvPr id="22" name="右矢印 21">
            <a:extLst>
              <a:ext uri="{FF2B5EF4-FFF2-40B4-BE49-F238E27FC236}">
                <a16:creationId xmlns:a16="http://schemas.microsoft.com/office/drawing/2014/main" id="{E582BD06-1CC5-454A-99EB-E2CE758A968B}"/>
              </a:ext>
            </a:extLst>
          </p:cNvPr>
          <p:cNvSpPr/>
          <p:nvPr/>
        </p:nvSpPr>
        <p:spPr>
          <a:xfrm>
            <a:off x="4252336" y="4843738"/>
            <a:ext cx="635570" cy="30473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右矢印 22">
            <a:extLst>
              <a:ext uri="{FF2B5EF4-FFF2-40B4-BE49-F238E27FC236}">
                <a16:creationId xmlns:a16="http://schemas.microsoft.com/office/drawing/2014/main" id="{0D5F608B-2939-E947-8100-3BC5674E61C8}"/>
              </a:ext>
            </a:extLst>
          </p:cNvPr>
          <p:cNvSpPr/>
          <p:nvPr/>
        </p:nvSpPr>
        <p:spPr>
          <a:xfrm>
            <a:off x="3848346" y="1345304"/>
            <a:ext cx="3075753" cy="30473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右矢印 23">
            <a:extLst>
              <a:ext uri="{FF2B5EF4-FFF2-40B4-BE49-F238E27FC236}">
                <a16:creationId xmlns:a16="http://schemas.microsoft.com/office/drawing/2014/main" id="{3FD71E10-D7F8-3B40-9867-1482A1992DE2}"/>
              </a:ext>
            </a:extLst>
          </p:cNvPr>
          <p:cNvSpPr/>
          <p:nvPr/>
        </p:nvSpPr>
        <p:spPr>
          <a:xfrm>
            <a:off x="6282253" y="2862864"/>
            <a:ext cx="720000" cy="30473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右矢印 24">
            <a:extLst>
              <a:ext uri="{FF2B5EF4-FFF2-40B4-BE49-F238E27FC236}">
                <a16:creationId xmlns:a16="http://schemas.microsoft.com/office/drawing/2014/main" id="{6C67EE5C-CDAB-114F-984E-A5B1153E3902}"/>
              </a:ext>
            </a:extLst>
          </p:cNvPr>
          <p:cNvSpPr/>
          <p:nvPr/>
        </p:nvSpPr>
        <p:spPr>
          <a:xfrm>
            <a:off x="6277608" y="4854351"/>
            <a:ext cx="720000" cy="30473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1375C18C-4B82-9340-9041-F55C5D235665}"/>
              </a:ext>
            </a:extLst>
          </p:cNvPr>
          <p:cNvSpPr/>
          <p:nvPr/>
        </p:nvSpPr>
        <p:spPr>
          <a:xfrm>
            <a:off x="6627666" y="858308"/>
            <a:ext cx="2529034" cy="4910779"/>
          </a:xfrm>
          <a:prstGeom prst="roundRect">
            <a:avLst>
              <a:gd name="adj" fmla="val 8772"/>
            </a:avLst>
          </a:prstGeom>
          <a:noFill/>
          <a:ln w="28575">
            <a:solidFill>
              <a:srgbClr val="DD00F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0B0BF758-A392-F648-904F-BAA5502842E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381" y="4477129"/>
            <a:ext cx="1103765" cy="792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61078848-A975-F543-AA51-504A2623E32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381" y="2546826"/>
            <a:ext cx="1103765" cy="79200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952A6692-B42C-1A43-B2C1-144F557D408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1971" y="1079197"/>
            <a:ext cx="1103765" cy="792000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749C2DE-E115-DF46-8798-65EB03918778}"/>
              </a:ext>
            </a:extLst>
          </p:cNvPr>
          <p:cNvSpPr txBox="1"/>
          <p:nvPr/>
        </p:nvSpPr>
        <p:spPr>
          <a:xfrm>
            <a:off x="7696786" y="2008757"/>
            <a:ext cx="1459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クリーニング工場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D190466-A0A1-AE4F-B359-76880A721048}"/>
              </a:ext>
            </a:extLst>
          </p:cNvPr>
          <p:cNvSpPr txBox="1"/>
          <p:nvPr/>
        </p:nvSpPr>
        <p:spPr>
          <a:xfrm>
            <a:off x="6997775" y="2042235"/>
            <a:ext cx="562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店舗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74938713-0092-9548-9910-1CB753B28F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863" y="1210583"/>
            <a:ext cx="646173" cy="540000"/>
          </a:xfrm>
          <a:prstGeom prst="rect">
            <a:avLst/>
          </a:prstGeom>
        </p:spPr>
      </p:pic>
      <p:sp>
        <p:nvSpPr>
          <p:cNvPr id="33" name="右矢印 32">
            <a:extLst>
              <a:ext uri="{FF2B5EF4-FFF2-40B4-BE49-F238E27FC236}">
                <a16:creationId xmlns:a16="http://schemas.microsoft.com/office/drawing/2014/main" id="{379B6BD5-44F7-FA47-84CB-655734383B42}"/>
              </a:ext>
            </a:extLst>
          </p:cNvPr>
          <p:cNvSpPr/>
          <p:nvPr/>
        </p:nvSpPr>
        <p:spPr>
          <a:xfrm>
            <a:off x="4262688" y="2844375"/>
            <a:ext cx="635570" cy="30473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D0E3B332-72AC-904C-85CE-0F39B754DB69}"/>
              </a:ext>
            </a:extLst>
          </p:cNvPr>
          <p:cNvSpPr txBox="1"/>
          <p:nvPr/>
        </p:nvSpPr>
        <p:spPr>
          <a:xfrm>
            <a:off x="2916717" y="1765236"/>
            <a:ext cx="852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ユーザー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C942590-449E-CE49-8460-927A5573C55A}"/>
              </a:ext>
            </a:extLst>
          </p:cNvPr>
          <p:cNvSpPr txBox="1"/>
          <p:nvPr/>
        </p:nvSpPr>
        <p:spPr>
          <a:xfrm>
            <a:off x="5135755" y="3383237"/>
            <a:ext cx="878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宅配業者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C72C587-C593-9447-8998-61D45741D25E}"/>
              </a:ext>
            </a:extLst>
          </p:cNvPr>
          <p:cNvSpPr txBox="1"/>
          <p:nvPr/>
        </p:nvSpPr>
        <p:spPr>
          <a:xfrm>
            <a:off x="5135755" y="5377023"/>
            <a:ext cx="891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ロッカー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CA1D05C-0BC9-4F48-8A81-1D152AD9362B}"/>
              </a:ext>
            </a:extLst>
          </p:cNvPr>
          <p:cNvSpPr txBox="1"/>
          <p:nvPr/>
        </p:nvSpPr>
        <p:spPr>
          <a:xfrm>
            <a:off x="7117171" y="719808"/>
            <a:ext cx="1459914" cy="276999"/>
          </a:xfrm>
          <a:prstGeom prst="rect">
            <a:avLst/>
          </a:prstGeom>
          <a:solidFill>
            <a:srgbClr val="DD00F5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solidFill>
                  <a:schemeClr val="bg1"/>
                </a:solidFill>
              </a:rPr>
              <a:t>クリーニング業法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F9F90597-0E1D-FF4B-BD1E-26AF6ACF0384}"/>
              </a:ext>
            </a:extLst>
          </p:cNvPr>
          <p:cNvSpPr txBox="1"/>
          <p:nvPr/>
        </p:nvSpPr>
        <p:spPr>
          <a:xfrm>
            <a:off x="1518968" y="858308"/>
            <a:ext cx="1782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＜クリーニング店舗＞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7EF29B7-1678-3B42-8CD9-58B168A62002}"/>
              </a:ext>
            </a:extLst>
          </p:cNvPr>
          <p:cNvSpPr txBox="1"/>
          <p:nvPr/>
        </p:nvSpPr>
        <p:spPr>
          <a:xfrm>
            <a:off x="1518968" y="2439573"/>
            <a:ext cx="2041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＜宅配クリーニング＞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3CD9D68-B2C7-F340-88F4-684EF33F771D}"/>
              </a:ext>
            </a:extLst>
          </p:cNvPr>
          <p:cNvSpPr txBox="1"/>
          <p:nvPr/>
        </p:nvSpPr>
        <p:spPr>
          <a:xfrm>
            <a:off x="1539859" y="4254275"/>
            <a:ext cx="1225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＜</a:t>
            </a:r>
            <a:r>
              <a:rPr kumimoji="1" lang="en-US" altLang="ja-JP" sz="1200" dirty="0"/>
              <a:t>LAGOO</a:t>
            </a:r>
            <a:r>
              <a:rPr kumimoji="1" lang="ja-JP" altLang="en-US" sz="1200"/>
              <a:t>＞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967245D-5707-2446-81BA-873050B09DC0}"/>
              </a:ext>
            </a:extLst>
          </p:cNvPr>
          <p:cNvSpPr txBox="1"/>
          <p:nvPr/>
        </p:nvSpPr>
        <p:spPr>
          <a:xfrm>
            <a:off x="2910660" y="3337341"/>
            <a:ext cx="852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ユーザー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C7D4C78-83A2-604E-83B6-66A83AEAB4EB}"/>
              </a:ext>
            </a:extLst>
          </p:cNvPr>
          <p:cNvSpPr txBox="1"/>
          <p:nvPr/>
        </p:nvSpPr>
        <p:spPr>
          <a:xfrm>
            <a:off x="2855398" y="5279482"/>
            <a:ext cx="852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ユーザー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ACF04B-1C6A-ED4E-BA7D-CC19DB302236}"/>
              </a:ext>
            </a:extLst>
          </p:cNvPr>
          <p:cNvSpPr txBox="1"/>
          <p:nvPr/>
        </p:nvSpPr>
        <p:spPr>
          <a:xfrm>
            <a:off x="7066260" y="3342667"/>
            <a:ext cx="1459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クリーニング工場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6F7F1CF-83FB-0D4C-AECA-6FC72B580213}"/>
              </a:ext>
            </a:extLst>
          </p:cNvPr>
          <p:cNvSpPr txBox="1"/>
          <p:nvPr/>
        </p:nvSpPr>
        <p:spPr>
          <a:xfrm>
            <a:off x="7074104" y="5307007"/>
            <a:ext cx="1459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クリーニング工場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6260613-1450-6A4A-9590-947D36C8AD4A}"/>
              </a:ext>
            </a:extLst>
          </p:cNvPr>
          <p:cNvSpPr txBox="1"/>
          <p:nvPr/>
        </p:nvSpPr>
        <p:spPr>
          <a:xfrm>
            <a:off x="3186061" y="3698239"/>
            <a:ext cx="5240682" cy="461665"/>
          </a:xfrm>
          <a:prstGeom prst="rect">
            <a:avLst/>
          </a:prstGeom>
          <a:solidFill>
            <a:srgbClr val="9CD4FF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サービスが出てきて</a:t>
            </a:r>
            <a:r>
              <a:rPr kumimoji="1" lang="en-US" altLang="ja-JP" sz="1200" dirty="0"/>
              <a:t>10</a:t>
            </a:r>
            <a:r>
              <a:rPr kumimoji="1" lang="ja-JP" altLang="en-US" sz="1200"/>
              <a:t>年以上も経っており、市場が形成されているが、</a:t>
            </a:r>
            <a:endParaRPr kumimoji="1" lang="en-US" altLang="ja-JP" sz="1200" dirty="0"/>
          </a:p>
          <a:p>
            <a:r>
              <a:rPr kumimoji="1" lang="ja-JP" altLang="en-US" sz="1200"/>
              <a:t>過去に行政指導を受けたことはない。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7959AA4A-EA24-914E-B9CF-6A03EB25E57F}"/>
              </a:ext>
            </a:extLst>
          </p:cNvPr>
          <p:cNvSpPr txBox="1"/>
          <p:nvPr/>
        </p:nvSpPr>
        <p:spPr>
          <a:xfrm>
            <a:off x="1155700" y="5955326"/>
            <a:ext cx="5825585" cy="646331"/>
          </a:xfrm>
          <a:prstGeom prst="rect">
            <a:avLst/>
          </a:prstGeom>
          <a:solidFill>
            <a:srgbClr val="FFFFAB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・内閣府規制改革委員会　（厚生労働省）　　</a:t>
            </a:r>
            <a:r>
              <a:rPr kumimoji="1" lang="en-US" altLang="ja-JP" sz="1200" dirty="0"/>
              <a:t>2018</a:t>
            </a:r>
            <a:r>
              <a:rPr kumimoji="1" lang="ja-JP" altLang="en-US" sz="1200"/>
              <a:t>第</a:t>
            </a:r>
            <a:r>
              <a:rPr kumimoji="1" lang="en-US" altLang="ja-JP" sz="1200" dirty="0"/>
              <a:t>2</a:t>
            </a:r>
            <a:r>
              <a:rPr kumimoji="1" lang="ja-JP" altLang="en-US" sz="1200"/>
              <a:t>回専門チーム会合</a:t>
            </a:r>
            <a:r>
              <a:rPr kumimoji="1" lang="en-US" altLang="ja-JP" sz="1200" dirty="0"/>
              <a:t>13</a:t>
            </a:r>
            <a:r>
              <a:rPr kumimoji="1" lang="ja-JP" altLang="en-US" sz="1200"/>
              <a:t>ページ</a:t>
            </a:r>
            <a:endParaRPr kumimoji="1" lang="en-US" altLang="ja-JP" sz="1200" dirty="0"/>
          </a:p>
          <a:p>
            <a:r>
              <a:rPr kumimoji="1" lang="ja-JP" altLang="en-US" sz="1200"/>
              <a:t>・保健所　＞　</a:t>
            </a:r>
            <a:r>
              <a:rPr kumimoji="1" lang="en-US" altLang="ja-JP" sz="1200" dirty="0"/>
              <a:t>A</a:t>
            </a:r>
            <a:r>
              <a:rPr kumimoji="1" lang="ja-JP" altLang="en-US" sz="1200"/>
              <a:t>　現在の法令では、ロッカーのみで申請を受け付けられない</a:t>
            </a:r>
            <a:endParaRPr kumimoji="1" lang="en-US" altLang="ja-JP" sz="1200" dirty="0"/>
          </a:p>
          <a:p>
            <a:r>
              <a:rPr kumimoji="1" lang="ja-JP" altLang="en-US" sz="1200"/>
              <a:t>　　　　　　　　　</a:t>
            </a:r>
            <a:r>
              <a:rPr kumimoji="1" lang="en-US" altLang="ja-JP" sz="1200" dirty="0"/>
              <a:t>B</a:t>
            </a:r>
            <a:r>
              <a:rPr kumimoji="1" lang="ja-JP" altLang="en-US" sz="1200"/>
              <a:t>　持ち帰って検討する　その後連絡なし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AE9DE7C-0622-7A42-813D-36D498700833}"/>
              </a:ext>
            </a:extLst>
          </p:cNvPr>
          <p:cNvSpPr txBox="1"/>
          <p:nvPr/>
        </p:nvSpPr>
        <p:spPr>
          <a:xfrm>
            <a:off x="7481198" y="5966426"/>
            <a:ext cx="260520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≒</a:t>
            </a:r>
            <a:r>
              <a:rPr kumimoji="1" lang="ja-JP" altLang="en-US" sz="1200"/>
              <a:t>　第三者が設置したロッカーは</a:t>
            </a:r>
            <a:endParaRPr kumimoji="1" lang="en-US" altLang="ja-JP" sz="1200" dirty="0"/>
          </a:p>
          <a:p>
            <a:r>
              <a:rPr kumimoji="1" lang="ja-JP" altLang="en-US" sz="1200"/>
              <a:t>　　クリーニング業法の管轄外</a:t>
            </a:r>
            <a:endParaRPr kumimoji="1" lang="en-US" altLang="ja-JP" sz="1200" dirty="0"/>
          </a:p>
          <a:p>
            <a:r>
              <a:rPr kumimoji="1" lang="ja-JP" altLang="en-US" sz="1200"/>
              <a:t>≒　保健所は規制できない</a:t>
            </a:r>
          </a:p>
        </p:txBody>
      </p:sp>
    </p:spTree>
    <p:extLst>
      <p:ext uri="{BB962C8B-B14F-4D97-AF65-F5344CB8AC3E}">
        <p14:creationId xmlns:p14="http://schemas.microsoft.com/office/powerpoint/2010/main" val="3877474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12</a:t>
            </a:fld>
            <a:endParaRPr spc="-5" dirty="0"/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33" name="object 9">
            <a:extLst>
              <a:ext uri="{FF2B5EF4-FFF2-40B4-BE49-F238E27FC236}">
                <a16:creationId xmlns:a16="http://schemas.microsoft.com/office/drawing/2014/main" id="{7BA793F9-5670-1B4F-9A3B-8C9F09C22B6A}"/>
              </a:ext>
            </a:extLst>
          </p:cNvPr>
          <p:cNvSpPr txBox="1">
            <a:spLocks/>
          </p:cNvSpPr>
          <p:nvPr/>
        </p:nvSpPr>
        <p:spPr>
          <a:xfrm>
            <a:off x="4005716" y="556546"/>
            <a:ext cx="5173252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NotoSansCJKjp-Black"/>
                <a:ea typeface="+mj-ea"/>
                <a:cs typeface="NotoSansCJKjp-Black"/>
              </a:defRPr>
            </a:lvl1pPr>
          </a:lstStyle>
          <a:p>
            <a:pPr marL="12700">
              <a:spcBef>
                <a:spcPts val="100"/>
              </a:spcBef>
            </a:pPr>
            <a:r>
              <a:rPr kumimoji="0" lang="en-US" altLang="ja-JP" sz="2900" kern="0" spc="90" dirty="0">
                <a:latin typeface="Noto Sans CJK JP"/>
                <a:cs typeface="Noto Sans CJK JP"/>
              </a:rPr>
              <a:t>[</a:t>
            </a:r>
            <a:r>
              <a:rPr kumimoji="0" lang="ja-JP" altLang="en-US" sz="2900" kern="0" spc="90">
                <a:latin typeface="Helvetica"/>
                <a:cs typeface="Noto Sans CJK JP"/>
              </a:rPr>
              <a:t>主な備品・資材</a:t>
            </a:r>
            <a:r>
              <a:rPr kumimoji="0" lang="en-US" altLang="ja-JP" sz="2900" kern="0" dirty="0">
                <a:latin typeface="Noto Sans CJK JP"/>
                <a:cs typeface="Noto Sans CJK JP"/>
              </a:rPr>
              <a:t>]</a:t>
            </a:r>
            <a:endParaRPr kumimoji="0" lang="ja-JP" altLang="en-US" sz="2900" kern="0" dirty="0">
              <a:latin typeface="Noto Sans CJK JP"/>
              <a:cs typeface="Noto Sans CJK JP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2F18FCBA-53F2-7042-B107-3C2EF72629E9}"/>
              </a:ext>
            </a:extLst>
          </p:cNvPr>
          <p:cNvSpPr txBox="1"/>
          <p:nvPr/>
        </p:nvSpPr>
        <p:spPr>
          <a:xfrm>
            <a:off x="685250" y="152960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>
                <a:highlight>
                  <a:srgbClr val="C0C0C0"/>
                </a:highlight>
                <a:latin typeface="+mn-ea"/>
                <a:cs typeface="Meiryo" charset="-128"/>
              </a:rPr>
              <a:t>（導入前）</a:t>
            </a:r>
            <a:endParaRPr lang="ja-JP" altLang="en-US" sz="2400" dirty="0">
              <a:highlight>
                <a:srgbClr val="C0C0C0"/>
              </a:highlight>
              <a:latin typeface="+mn-ea"/>
              <a:cs typeface="Meiryo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CBB18F71-3EEF-CF4F-8664-36B0B81B9E5A}"/>
              </a:ext>
            </a:extLst>
          </p:cNvPr>
          <p:cNvSpPr txBox="1"/>
          <p:nvPr/>
        </p:nvSpPr>
        <p:spPr>
          <a:xfrm>
            <a:off x="752965" y="2089789"/>
            <a:ext cx="412324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u="sng">
                <a:latin typeface="+mn-ea"/>
                <a:cs typeface="Meiryo" charset="-128"/>
              </a:rPr>
              <a:t>管理・検品拠点毎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・パソコン（ネット環境）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・</a:t>
            </a:r>
            <a:r>
              <a:rPr lang="en-US" altLang="ja-JP" dirty="0">
                <a:latin typeface="+mn-ea"/>
                <a:cs typeface="Meiryo" charset="-128"/>
              </a:rPr>
              <a:t>Android</a:t>
            </a:r>
            <a:r>
              <a:rPr lang="ja-JP" altLang="en-US">
                <a:latin typeface="+mn-ea"/>
                <a:cs typeface="Meiryo" charset="-128"/>
              </a:rPr>
              <a:t>スマートフォン（通信契約必須）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・</a:t>
            </a:r>
            <a:r>
              <a:rPr lang="en-US" altLang="ja-JP" dirty="0">
                <a:latin typeface="+mn-ea"/>
                <a:cs typeface="Meiryo" charset="-128"/>
              </a:rPr>
              <a:t>USB</a:t>
            </a:r>
            <a:r>
              <a:rPr lang="ja-JP" altLang="en-US">
                <a:latin typeface="+mn-ea"/>
                <a:cs typeface="Meiryo" charset="-128"/>
              </a:rPr>
              <a:t>カメラ　　　　△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・</a:t>
            </a:r>
            <a:r>
              <a:rPr lang="en-US" altLang="ja-JP" dirty="0" err="1">
                <a:latin typeface="+mn-ea"/>
                <a:cs typeface="Meiryo" charset="-128"/>
              </a:rPr>
              <a:t>Digilock</a:t>
            </a:r>
            <a:r>
              <a:rPr lang="ja-JP" altLang="en-US">
                <a:latin typeface="+mn-ea"/>
                <a:cs typeface="Meiryo" charset="-128"/>
              </a:rPr>
              <a:t>プログラムキー（１本）　　　　　　</a:t>
            </a:r>
            <a:r>
              <a:rPr lang="en-US" altLang="ja-JP" dirty="0">
                <a:latin typeface="+mn-ea"/>
                <a:cs typeface="Meiryo" charset="-128"/>
              </a:rPr>
              <a:t>※</a:t>
            </a:r>
          </a:p>
          <a:p>
            <a:r>
              <a:rPr lang="ja-JP" altLang="en-US">
                <a:latin typeface="+mn-ea"/>
                <a:cs typeface="Meiryo" charset="-128"/>
              </a:rPr>
              <a:t>・</a:t>
            </a:r>
            <a:r>
              <a:rPr lang="en-US" altLang="ja-JP" dirty="0" err="1">
                <a:latin typeface="+mn-ea"/>
                <a:cs typeface="Meiryo" charset="-128"/>
              </a:rPr>
              <a:t>Digilock</a:t>
            </a:r>
            <a:r>
              <a:rPr lang="ja-JP" altLang="en-US">
                <a:latin typeface="+mn-ea"/>
                <a:cs typeface="Meiryo" charset="-128"/>
              </a:rPr>
              <a:t>マスターキー（２</a:t>
            </a:r>
            <a:r>
              <a:rPr lang="en-US" altLang="ja-JP" dirty="0">
                <a:latin typeface="+mn-ea"/>
                <a:cs typeface="Meiryo" charset="-128"/>
              </a:rPr>
              <a:t>〜</a:t>
            </a:r>
            <a:r>
              <a:rPr lang="ja-JP" altLang="en-US">
                <a:latin typeface="+mn-ea"/>
                <a:cs typeface="Meiryo" charset="-128"/>
              </a:rPr>
              <a:t>４本程度）　　</a:t>
            </a:r>
            <a:r>
              <a:rPr lang="en-US" altLang="ja-JP" dirty="0">
                <a:latin typeface="+mn-ea"/>
                <a:cs typeface="Meiryo" charset="-128"/>
              </a:rPr>
              <a:t>※</a:t>
            </a:r>
          </a:p>
          <a:p>
            <a:endParaRPr lang="en-US" altLang="ja-JP" dirty="0">
              <a:latin typeface="+mn-ea"/>
              <a:cs typeface="Meiryo" charset="-128"/>
            </a:endParaRPr>
          </a:p>
          <a:p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 u="sng">
                <a:latin typeface="+mn-ea"/>
                <a:cs typeface="Meiryo" charset="-128"/>
              </a:rPr>
              <a:t>設置場所毎</a:t>
            </a:r>
            <a:endParaRPr lang="en-US" altLang="ja-JP" u="sng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・ロッカー本体（基本ラッピングシール込）　</a:t>
            </a:r>
            <a:r>
              <a:rPr lang="en-US" altLang="ja-JP" dirty="0">
                <a:latin typeface="+mn-ea"/>
                <a:cs typeface="Meiryo" charset="-128"/>
              </a:rPr>
              <a:t>※</a:t>
            </a:r>
          </a:p>
          <a:p>
            <a:r>
              <a:rPr lang="ja-JP" altLang="en-US">
                <a:latin typeface="+mn-ea"/>
                <a:cs typeface="Meiryo" charset="-128"/>
              </a:rPr>
              <a:t>・固定具　　　　　△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・簡易屋根　　　　△</a:t>
            </a:r>
            <a:endParaRPr lang="en-US" altLang="ja-JP" dirty="0">
              <a:latin typeface="+mn-ea"/>
              <a:cs typeface="Meiryo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44567339-DD80-E442-B4DF-DC280E040FB6}"/>
              </a:ext>
            </a:extLst>
          </p:cNvPr>
          <p:cNvSpPr txBox="1"/>
          <p:nvPr/>
        </p:nvSpPr>
        <p:spPr>
          <a:xfrm>
            <a:off x="5645865" y="2220784"/>
            <a:ext cx="48062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>
                <a:latin typeface="+mn-ea"/>
                <a:cs typeface="Meiryo" charset="-128"/>
              </a:rPr>
              <a:t>・専用バッグ　　　　　　　　</a:t>
            </a:r>
            <a:r>
              <a:rPr lang="en-US" altLang="ja-JP" dirty="0">
                <a:latin typeface="+mn-ea"/>
                <a:cs typeface="Meiryo" charset="-128"/>
              </a:rPr>
              <a:t>※</a:t>
            </a:r>
          </a:p>
          <a:p>
            <a:r>
              <a:rPr lang="ja-JP" altLang="en-US">
                <a:latin typeface="+mn-ea"/>
                <a:cs typeface="Meiryo" charset="-128"/>
              </a:rPr>
              <a:t>・バッグ用</a:t>
            </a:r>
            <a:r>
              <a:rPr lang="en-US" altLang="ja-JP" dirty="0">
                <a:latin typeface="+mn-ea"/>
                <a:cs typeface="Meiryo" charset="-128"/>
              </a:rPr>
              <a:t>QR</a:t>
            </a:r>
            <a:r>
              <a:rPr lang="ja-JP" altLang="en-US">
                <a:latin typeface="+mn-ea"/>
                <a:cs typeface="Meiryo" charset="-128"/>
              </a:rPr>
              <a:t>コード　　　　</a:t>
            </a:r>
            <a:r>
              <a:rPr lang="en-US" altLang="ja-JP" dirty="0">
                <a:latin typeface="+mn-ea"/>
                <a:cs typeface="Meiryo" charset="-128"/>
              </a:rPr>
              <a:t>※</a:t>
            </a:r>
          </a:p>
          <a:p>
            <a:r>
              <a:rPr lang="ja-JP" altLang="en-US">
                <a:latin typeface="+mn-ea"/>
                <a:cs typeface="Meiryo" charset="-128"/>
              </a:rPr>
              <a:t>・クリーニングタグ（繰り上がり）</a:t>
            </a:r>
            <a:endParaRPr lang="en-US" altLang="ja-JP" dirty="0">
              <a:latin typeface="+mn-ea"/>
              <a:cs typeface="Meiryo" charset="-128"/>
            </a:endParaRPr>
          </a:p>
          <a:p>
            <a:endParaRPr lang="en-US" altLang="ja-JP" dirty="0">
              <a:latin typeface="+mn-ea"/>
              <a:cs typeface="Meiryo" charset="-128"/>
            </a:endParaRPr>
          </a:p>
          <a:p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・販促物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en-US" altLang="ja-JP" dirty="0">
                <a:latin typeface="+mn-ea"/>
                <a:cs typeface="Meiryo" charset="-128"/>
              </a:rPr>
              <a:t>A</a:t>
            </a:r>
            <a:r>
              <a:rPr lang="ja-JP" altLang="en-US">
                <a:latin typeface="+mn-ea"/>
                <a:cs typeface="Meiryo" charset="-128"/>
              </a:rPr>
              <a:t>　パンフレット　　</a:t>
            </a:r>
            <a:r>
              <a:rPr lang="en-US" altLang="ja-JP" dirty="0">
                <a:latin typeface="+mn-ea"/>
                <a:cs typeface="Meiryo" charset="-128"/>
              </a:rPr>
              <a:t>※</a:t>
            </a:r>
          </a:p>
          <a:p>
            <a:r>
              <a:rPr lang="en-US" altLang="ja-JP" dirty="0">
                <a:latin typeface="+mn-ea"/>
                <a:cs typeface="Meiryo" charset="-128"/>
              </a:rPr>
              <a:t>B</a:t>
            </a:r>
            <a:r>
              <a:rPr lang="ja-JP" altLang="en-US">
                <a:latin typeface="+mn-ea"/>
                <a:cs typeface="Meiryo" charset="-128"/>
              </a:rPr>
              <a:t>　のぼり　　　　　</a:t>
            </a:r>
            <a:r>
              <a:rPr lang="en-US" altLang="ja-JP" dirty="0">
                <a:latin typeface="+mn-ea"/>
                <a:cs typeface="Meiryo" charset="-128"/>
              </a:rPr>
              <a:t>※</a:t>
            </a:r>
          </a:p>
          <a:p>
            <a:r>
              <a:rPr lang="en-US" altLang="ja-JP" dirty="0">
                <a:latin typeface="+mn-ea"/>
                <a:cs typeface="Meiryo" charset="-128"/>
              </a:rPr>
              <a:t>C</a:t>
            </a:r>
            <a:r>
              <a:rPr lang="ja-JP" altLang="en-US">
                <a:latin typeface="+mn-ea"/>
                <a:cs typeface="Meiryo" charset="-128"/>
              </a:rPr>
              <a:t>　チラシ・ポスター印刷・配布費用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　　　（共通キャンペーン用データは</a:t>
            </a:r>
            <a:r>
              <a:rPr lang="en-US" altLang="ja-JP" dirty="0" err="1">
                <a:latin typeface="+mn-ea"/>
                <a:cs typeface="Meiryo" charset="-128"/>
              </a:rPr>
              <a:t>AiCT</a:t>
            </a:r>
            <a:r>
              <a:rPr lang="ja-JP" altLang="en-US">
                <a:latin typeface="+mn-ea"/>
                <a:cs typeface="Meiryo" charset="-128"/>
              </a:rPr>
              <a:t>提供）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en-US" altLang="ja-JP" dirty="0">
                <a:latin typeface="+mn-ea"/>
                <a:cs typeface="Meiryo" charset="-128"/>
              </a:rPr>
              <a:t>D</a:t>
            </a:r>
            <a:r>
              <a:rPr lang="ja-JP" altLang="en-US">
                <a:latin typeface="+mn-ea"/>
                <a:cs typeface="Meiryo" charset="-128"/>
              </a:rPr>
              <a:t>　その他制作物　看板・デジタル</a:t>
            </a:r>
            <a:endParaRPr lang="en-US" altLang="ja-JP" dirty="0">
              <a:latin typeface="+mn-ea"/>
              <a:cs typeface="Meiryo" charset="-128"/>
            </a:endParaRPr>
          </a:p>
          <a:p>
            <a:endParaRPr lang="en-US" altLang="ja-JP" dirty="0">
              <a:latin typeface="+mn-ea"/>
              <a:cs typeface="Meiryo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A03BF15A-339F-7840-BF04-12EFCF2D8EE9}"/>
              </a:ext>
            </a:extLst>
          </p:cNvPr>
          <p:cNvSpPr txBox="1"/>
          <p:nvPr/>
        </p:nvSpPr>
        <p:spPr>
          <a:xfrm>
            <a:off x="5521305" y="1529606"/>
            <a:ext cx="2544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>
                <a:highlight>
                  <a:srgbClr val="C0C0C0"/>
                </a:highlight>
                <a:latin typeface="+mn-ea"/>
                <a:cs typeface="Meiryo" charset="-128"/>
              </a:rPr>
              <a:t>（導入後、運営時）</a:t>
            </a:r>
            <a:endParaRPr lang="ja-JP" altLang="en-US" sz="2400" dirty="0">
              <a:highlight>
                <a:srgbClr val="C0C0C0"/>
              </a:highlight>
              <a:latin typeface="+mn-ea"/>
              <a:cs typeface="Meiryo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AC7913F7-215A-EE47-936F-2B5EAF9B5CB0}"/>
              </a:ext>
            </a:extLst>
          </p:cNvPr>
          <p:cNvSpPr txBox="1"/>
          <p:nvPr/>
        </p:nvSpPr>
        <p:spPr>
          <a:xfrm>
            <a:off x="785941" y="6723778"/>
            <a:ext cx="3242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+mn-ea"/>
                <a:cs typeface="Meiryo" charset="-128"/>
              </a:rPr>
              <a:t>※</a:t>
            </a:r>
            <a:r>
              <a:rPr lang="ja-JP" altLang="en-US" sz="1200">
                <a:latin typeface="+mn-ea"/>
                <a:cs typeface="Meiryo" charset="-128"/>
              </a:rPr>
              <a:t>印　　</a:t>
            </a:r>
            <a:r>
              <a:rPr lang="en-US" altLang="ja-JP" sz="1200" dirty="0" err="1">
                <a:latin typeface="+mn-ea"/>
                <a:cs typeface="Meiryo" charset="-128"/>
              </a:rPr>
              <a:t>AiCT</a:t>
            </a:r>
            <a:r>
              <a:rPr lang="ja-JP" altLang="en-US" sz="1200">
                <a:latin typeface="+mn-ea"/>
                <a:cs typeface="Meiryo" charset="-128"/>
              </a:rPr>
              <a:t>が販売</a:t>
            </a:r>
            <a:endParaRPr lang="en-US" altLang="ja-JP" sz="1200" dirty="0">
              <a:latin typeface="+mn-ea"/>
              <a:cs typeface="Meiryo" charset="-128"/>
            </a:endParaRPr>
          </a:p>
          <a:p>
            <a:r>
              <a:rPr lang="ja-JP" altLang="en-US" sz="1200">
                <a:latin typeface="+mn-ea"/>
                <a:cs typeface="Meiryo" charset="-128"/>
              </a:rPr>
              <a:t>△印　　設置環境により必要な場合のみ</a:t>
            </a:r>
            <a:endParaRPr lang="en-US" altLang="ja-JP" sz="1200" dirty="0">
              <a:latin typeface="+mn-ea"/>
              <a:cs typeface="Meiryo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7817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001" y="5994501"/>
            <a:ext cx="10368280" cy="1403350"/>
          </a:xfrm>
          <a:custGeom>
            <a:avLst/>
            <a:gdLst/>
            <a:ahLst/>
            <a:cxnLst/>
            <a:rect l="l" t="t" r="r" b="b"/>
            <a:pathLst>
              <a:path w="10368280" h="1403350">
                <a:moveTo>
                  <a:pt x="0" y="1402943"/>
                </a:moveTo>
                <a:lnTo>
                  <a:pt x="10368000" y="1402943"/>
                </a:lnTo>
                <a:lnTo>
                  <a:pt x="10368000" y="0"/>
                </a:lnTo>
                <a:lnTo>
                  <a:pt x="0" y="0"/>
                </a:lnTo>
                <a:lnTo>
                  <a:pt x="0" y="1402943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4" y="7469835"/>
            <a:ext cx="10512425" cy="635"/>
          </a:xfrm>
          <a:custGeom>
            <a:avLst/>
            <a:gdLst/>
            <a:ahLst/>
            <a:cxnLst/>
            <a:rect l="l" t="t" r="r" b="b"/>
            <a:pathLst>
              <a:path w="10512425" h="634">
                <a:moveTo>
                  <a:pt x="0" y="177"/>
                </a:moveTo>
                <a:lnTo>
                  <a:pt x="10512005" y="177"/>
                </a:lnTo>
                <a:lnTo>
                  <a:pt x="10512005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004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003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004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66000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55745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609007" y="565480"/>
            <a:ext cx="34448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4005" algn="l"/>
              </a:tabLst>
            </a:pPr>
            <a:r>
              <a:rPr sz="2900" dirty="0">
                <a:latin typeface="Noto Sans CJK JP"/>
                <a:cs typeface="Noto Sans CJK JP"/>
              </a:rPr>
              <a:t>[	</a:t>
            </a:r>
            <a:r>
              <a:rPr sz="2900" spc="85" dirty="0">
                <a:latin typeface="Helvetica"/>
                <a:cs typeface="Helvetica"/>
              </a:rPr>
              <a:t>LAGOO</a:t>
            </a:r>
            <a:r>
              <a:rPr sz="2900" spc="10" dirty="0">
                <a:latin typeface="Noto Sans CJK JP"/>
                <a:cs typeface="Noto Sans CJK JP"/>
              </a:rPr>
              <a:t>ロ</a:t>
            </a:r>
            <a:r>
              <a:rPr sz="2900" spc="-75" dirty="0">
                <a:latin typeface="Noto Sans CJK JP"/>
                <a:cs typeface="Noto Sans CJK JP"/>
              </a:rPr>
              <a:t>ッ</a:t>
            </a:r>
            <a:r>
              <a:rPr sz="2900" spc="75" dirty="0">
                <a:latin typeface="Noto Sans CJK JP"/>
                <a:cs typeface="Noto Sans CJK JP"/>
              </a:rPr>
              <a:t>カ</a:t>
            </a:r>
            <a:r>
              <a:rPr sz="2900" dirty="0">
                <a:latin typeface="Noto Sans CJK JP"/>
                <a:cs typeface="Noto Sans CJK JP"/>
              </a:rPr>
              <a:t>ー</a:t>
            </a:r>
            <a:r>
              <a:rPr sz="2900" spc="170" dirty="0">
                <a:latin typeface="Noto Sans CJK JP"/>
                <a:cs typeface="Noto Sans CJK JP"/>
              </a:rPr>
              <a:t> </a:t>
            </a:r>
            <a:r>
              <a:rPr sz="2900" dirty="0">
                <a:latin typeface="Noto Sans CJK JP"/>
                <a:cs typeface="Noto Sans CJK JP"/>
              </a:rPr>
              <a:t>]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81772" y="1601360"/>
            <a:ext cx="5261610" cy="1349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u="sng" spc="85" dirty="0">
                <a:highlight>
                  <a:srgbClr val="FFFF00"/>
                </a:highlight>
                <a:latin typeface="Hiragino Kaku Gothic Pro"/>
                <a:cs typeface="Hiragino Kaku Gothic Pro"/>
              </a:rPr>
              <a:t>電源不要</a:t>
            </a:r>
            <a:r>
              <a:rPr sz="1000" spc="85" dirty="0">
                <a:highlight>
                  <a:srgbClr val="FFFF00"/>
                </a:highlight>
                <a:latin typeface="Hiragino Kaku Gothic Pro"/>
                <a:cs typeface="Hiragino Kaku Gothic Pro"/>
              </a:rPr>
              <a:t>、</a:t>
            </a:r>
            <a:r>
              <a:rPr sz="1000" u="sng" spc="85" dirty="0">
                <a:highlight>
                  <a:srgbClr val="FFFF00"/>
                </a:highlight>
                <a:latin typeface="Hiragino Kaku Gothic Pro"/>
                <a:cs typeface="Hiragino Kaku Gothic Pro"/>
              </a:rPr>
              <a:t>通信機器不要</a:t>
            </a:r>
            <a:r>
              <a:rPr sz="1000" spc="85" dirty="0">
                <a:highlight>
                  <a:srgbClr val="FFFF00"/>
                </a:highlight>
                <a:latin typeface="Hiragino Kaku Gothic Pro"/>
                <a:cs typeface="Hiragino Kaku Gothic Pro"/>
              </a:rPr>
              <a:t>なため、大掛かりな設置工事は基本的に必要はありません。</a:t>
            </a:r>
            <a:endParaRPr sz="1000" dirty="0">
              <a:highlight>
                <a:srgbClr val="FFFF00"/>
              </a:highlight>
              <a:latin typeface="Hiragino Kaku Gothic Pro"/>
              <a:cs typeface="Hiragino Kaku Gothic Pr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85" dirty="0">
                <a:latin typeface="Hiragino Kaku Gothic Pro"/>
                <a:cs typeface="Hiragino Kaku Gothic Pro"/>
              </a:rPr>
              <a:t>標準構</a:t>
            </a:r>
            <a:r>
              <a:rPr sz="1000" spc="-415" dirty="0">
                <a:latin typeface="Hiragino Kaku Gothic Pro"/>
                <a:cs typeface="Hiragino Kaku Gothic Pro"/>
              </a:rPr>
              <a:t>成</a:t>
            </a:r>
            <a:r>
              <a:rPr sz="1000" spc="85" dirty="0">
                <a:latin typeface="Hiragino Kaku Gothic Pro"/>
                <a:cs typeface="Hiragino Kaku Gothic Pro"/>
              </a:rPr>
              <a:t>（２</a:t>
            </a:r>
            <a:r>
              <a:rPr sz="1000" spc="-165" dirty="0">
                <a:latin typeface="Hiragino Kaku Gothic Pro"/>
                <a:cs typeface="Hiragino Kaku Gothic Pro"/>
              </a:rPr>
              <a:t>本</a:t>
            </a:r>
            <a:r>
              <a:rPr sz="1000" b="1" spc="85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Hiragino Kaku Gothic Pro"/>
              </a:rPr>
              <a:t>：８</a:t>
            </a:r>
            <a:r>
              <a:rPr lang="ja-JP" altLang="en-US" sz="1000" b="1" spc="85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Hiragino Kaku Gothic Pro"/>
              </a:rPr>
              <a:t>扉）</a:t>
            </a:r>
            <a:r>
              <a:rPr sz="1000" spc="85" dirty="0" err="1">
                <a:latin typeface="Hiragino Kaku Gothic Pro"/>
              </a:rPr>
              <a:t>の場合</a:t>
            </a:r>
            <a:r>
              <a:rPr sz="1000" spc="85" dirty="0">
                <a:latin typeface="Hiragino Kaku Gothic Pro"/>
              </a:rPr>
              <a:t>、</a:t>
            </a: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000" spc="85" dirty="0">
                <a:latin typeface="Hiragino Kaku Gothic Pro"/>
                <a:cs typeface="Hiragino Kaku Gothic Pro"/>
              </a:rPr>
              <a:t>横95cm×奥行60cm×高さ</a:t>
            </a:r>
            <a:r>
              <a:rPr sz="1000" dirty="0">
                <a:latin typeface="Hiragino Kaku Gothic Pro"/>
                <a:cs typeface="Hiragino Kaku Gothic Pro"/>
              </a:rPr>
              <a:t>187cm（</a:t>
            </a:r>
            <a:r>
              <a:rPr sz="1000" spc="85" dirty="0">
                <a:latin typeface="Hiragino Kaku Gothic Pro"/>
                <a:cs typeface="Hiragino Kaku Gothic Pro"/>
              </a:rPr>
              <a:t>上部案内板含む）となります。</a:t>
            </a:r>
            <a:endParaRPr sz="1000" dirty="0">
              <a:latin typeface="Hiragino Kaku Gothic Pro"/>
              <a:cs typeface="Hiragino Kaku Gothic Pr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85" dirty="0">
                <a:latin typeface="Hiragino Kaku Gothic Pro"/>
                <a:cs typeface="Hiragino Kaku Gothic Pro"/>
              </a:rPr>
              <a:t>必要に応じて、</a:t>
            </a:r>
            <a:r>
              <a:rPr sz="1000" b="1" spc="85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Hiragino Kaku Gothic Pro"/>
              </a:rPr>
              <a:t>１</a:t>
            </a:r>
            <a:r>
              <a:rPr lang="ja-JP" altLang="en-US" sz="1000" b="1" spc="85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Hiragino Kaku Gothic Pro"/>
              </a:rPr>
              <a:t>列</a:t>
            </a:r>
            <a:r>
              <a:rPr sz="1000" spc="85" dirty="0" err="1">
                <a:latin typeface="Hiragino Kaku Gothic Pro"/>
                <a:cs typeface="Hiragino Kaku Gothic Pro"/>
              </a:rPr>
              <a:t>単位で増設が可能な設計となっています</a:t>
            </a:r>
            <a:r>
              <a:rPr sz="1000" spc="85" dirty="0">
                <a:latin typeface="Hiragino Kaku Gothic Pro"/>
                <a:cs typeface="Hiragino Kaku Gothic Pro"/>
              </a:rPr>
              <a:t>。</a:t>
            </a:r>
            <a:endParaRPr sz="1000" dirty="0">
              <a:latin typeface="Hiragino Kaku Gothic Pro"/>
              <a:cs typeface="Hiragino Kaku Gothic Pro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000" spc="85" dirty="0">
                <a:latin typeface="Hiragino Kaku Gothic Pro"/>
                <a:cs typeface="Hiragino Kaku Gothic Pro"/>
              </a:rPr>
              <a:t>導入当初は基本構成からスタートし、需要に応じて設置規模を調整できます。</a:t>
            </a:r>
            <a:endParaRPr sz="1000" dirty="0">
              <a:latin typeface="Hiragino Kaku Gothic Pro"/>
              <a:cs typeface="Hiragino Kaku Gothic Pr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48815" y="6766664"/>
            <a:ext cx="112776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85" dirty="0">
                <a:latin typeface="Hiragino Kaku Gothic Pro"/>
                <a:cs typeface="Hiragino Kaku Gothic Pro"/>
              </a:rPr>
              <a:t>４本設置イメージ</a:t>
            </a:r>
            <a:endParaRPr sz="1000">
              <a:latin typeface="Hiragino Kaku Gothic Pro"/>
              <a:cs typeface="Hiragino Kaku Gothic Pro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61439" y="3488499"/>
            <a:ext cx="3111376" cy="181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33368" y="3404227"/>
            <a:ext cx="5937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0" dirty="0">
                <a:latin typeface="HiraKakuPro-W6"/>
                <a:cs typeface="HiraKakuPro-W6"/>
              </a:rPr>
              <a:t>1,906mm</a:t>
            </a:r>
            <a:endParaRPr sz="800">
              <a:latin typeface="HiraKakuPro-W6"/>
              <a:cs typeface="HiraKakuPro-W6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78356" y="5075242"/>
            <a:ext cx="5937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0" dirty="0">
                <a:latin typeface="HiraKakuPro-W6"/>
                <a:cs typeface="HiraKakuPro-W6"/>
              </a:rPr>
              <a:t>1,877mm</a:t>
            </a:r>
            <a:endParaRPr sz="800">
              <a:latin typeface="HiraKakuPro-W6"/>
              <a:cs typeface="HiraKakuPro-W6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547343" y="3711237"/>
            <a:ext cx="183556" cy="29063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40851" y="3711237"/>
            <a:ext cx="3146499" cy="29063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208763" y="6766664"/>
            <a:ext cx="112776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85" dirty="0">
                <a:latin typeface="Hiragino Kaku Gothic Pro"/>
                <a:cs typeface="Hiragino Kaku Gothic Pro"/>
              </a:rPr>
              <a:t>標準構成イメージ</a:t>
            </a:r>
            <a:endParaRPr sz="1000">
              <a:latin typeface="Hiragino Kaku Gothic Pro"/>
              <a:cs typeface="Hiragino Kaku Gothic Pr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54087" y="1352930"/>
            <a:ext cx="2911905" cy="181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523083" y="1268667"/>
            <a:ext cx="4806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0" dirty="0">
                <a:latin typeface="HiraKakuPro-W6"/>
                <a:cs typeface="HiraKakuPro-W6"/>
              </a:rPr>
              <a:t>953mm</a:t>
            </a:r>
            <a:endParaRPr sz="800">
              <a:latin typeface="HiraKakuPro-W6"/>
              <a:cs typeface="HiraKakuPro-W6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1398" y="4023145"/>
            <a:ext cx="5937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0" dirty="0">
                <a:latin typeface="HiraKakuPro-W6"/>
                <a:cs typeface="HiraKakuPro-W6"/>
              </a:rPr>
              <a:t>1,877mm</a:t>
            </a:r>
            <a:endParaRPr sz="800">
              <a:latin typeface="HiraKakuPro-W6"/>
              <a:cs typeface="HiraKakuPro-W6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40452" y="1629676"/>
            <a:ext cx="183548" cy="49715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84846" y="1629310"/>
            <a:ext cx="2743822" cy="49882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13</a:t>
            </a:fld>
            <a:endParaRPr spc="-5" dirty="0"/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</p:spTree>
    <p:extLst>
      <p:ext uri="{BB962C8B-B14F-4D97-AF65-F5344CB8AC3E}">
        <p14:creationId xmlns:p14="http://schemas.microsoft.com/office/powerpoint/2010/main" val="3278695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15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9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14</a:t>
            </a:fld>
            <a:endParaRPr spc="-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72D2D233-CA13-EA4C-ABA9-E00073EE8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86" y="1451382"/>
            <a:ext cx="6248400" cy="32512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7AF10DD7-553B-EC4B-9AAC-22DC88464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836" y="4840669"/>
            <a:ext cx="4303906" cy="2061258"/>
          </a:xfrm>
          <a:prstGeom prst="rect">
            <a:avLst/>
          </a:prstGeom>
        </p:spPr>
      </p:pic>
      <p:sp>
        <p:nvSpPr>
          <p:cNvPr id="19" name="object 9">
            <a:extLst>
              <a:ext uri="{FF2B5EF4-FFF2-40B4-BE49-F238E27FC236}">
                <a16:creationId xmlns:a16="http://schemas.microsoft.com/office/drawing/2014/main" id="{3EF4D10C-E614-CE4F-AF23-E0AFD7569B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09007" y="565480"/>
            <a:ext cx="34448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4005" algn="l"/>
              </a:tabLst>
            </a:pPr>
            <a:r>
              <a:rPr sz="2900" dirty="0">
                <a:latin typeface="Noto Sans CJK JP"/>
                <a:cs typeface="Noto Sans CJK JP"/>
              </a:rPr>
              <a:t>[	</a:t>
            </a:r>
            <a:r>
              <a:rPr sz="2900" spc="85" dirty="0">
                <a:latin typeface="Helvetica"/>
                <a:cs typeface="Helvetica"/>
              </a:rPr>
              <a:t>LAGOO</a:t>
            </a:r>
            <a:r>
              <a:rPr sz="2900" spc="10" dirty="0">
                <a:latin typeface="Noto Sans CJK JP"/>
                <a:cs typeface="Noto Sans CJK JP"/>
              </a:rPr>
              <a:t>ロ</a:t>
            </a:r>
            <a:r>
              <a:rPr sz="2900" spc="-75" dirty="0">
                <a:latin typeface="Noto Sans CJK JP"/>
                <a:cs typeface="Noto Sans CJK JP"/>
              </a:rPr>
              <a:t>ッ</a:t>
            </a:r>
            <a:r>
              <a:rPr sz="2900" spc="75" dirty="0">
                <a:latin typeface="Noto Sans CJK JP"/>
                <a:cs typeface="Noto Sans CJK JP"/>
              </a:rPr>
              <a:t>カ</a:t>
            </a:r>
            <a:r>
              <a:rPr sz="2900" dirty="0">
                <a:latin typeface="Noto Sans CJK JP"/>
                <a:cs typeface="Noto Sans CJK JP"/>
              </a:rPr>
              <a:t>ー</a:t>
            </a:r>
            <a:r>
              <a:rPr sz="2900" spc="170" dirty="0">
                <a:latin typeface="Noto Sans CJK JP"/>
                <a:cs typeface="Noto Sans CJK JP"/>
              </a:rPr>
              <a:t> </a:t>
            </a:r>
            <a:r>
              <a:rPr sz="2900" dirty="0">
                <a:latin typeface="Noto Sans CJK JP"/>
                <a:cs typeface="Noto Sans CJK JP"/>
              </a:rPr>
              <a:t>]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D24B10B-9EC3-054F-8A03-56F6BDC58D90}"/>
              </a:ext>
            </a:extLst>
          </p:cNvPr>
          <p:cNvSpPr txBox="1"/>
          <p:nvPr/>
        </p:nvSpPr>
        <p:spPr>
          <a:xfrm>
            <a:off x="7321705" y="2502578"/>
            <a:ext cx="29198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>
                <a:latin typeface="+mn-ea"/>
                <a:cs typeface="Meiryo" charset="-128"/>
              </a:rPr>
              <a:t>スペースや需要に合わせて、</a:t>
            </a:r>
            <a:endParaRPr lang="en-US" altLang="ja-JP" sz="1600" dirty="0">
              <a:latin typeface="+mn-ea"/>
              <a:cs typeface="Meiryo" charset="-128"/>
            </a:endParaRPr>
          </a:p>
          <a:p>
            <a:r>
              <a:rPr lang="ja-JP" altLang="en-US" sz="1600">
                <a:latin typeface="+mn-ea"/>
                <a:cs typeface="Meiryo" charset="-128"/>
              </a:rPr>
              <a:t>自由に組み合わせ可能です。</a:t>
            </a:r>
            <a:endParaRPr lang="en-US" altLang="ja-JP" sz="1600" dirty="0">
              <a:latin typeface="+mn-ea"/>
              <a:cs typeface="Meiryo" charset="-128"/>
            </a:endParaRPr>
          </a:p>
          <a:p>
            <a:endParaRPr lang="en-US" altLang="ja-JP" sz="1600" dirty="0">
              <a:latin typeface="+mn-ea"/>
              <a:cs typeface="Meiryo" charset="-128"/>
            </a:endParaRPr>
          </a:p>
          <a:p>
            <a:endParaRPr lang="en-US" altLang="ja-JP" sz="1600" dirty="0">
              <a:latin typeface="+mn-ea"/>
              <a:cs typeface="Meiryo" charset="-128"/>
            </a:endParaRPr>
          </a:p>
          <a:p>
            <a:endParaRPr lang="en-US" altLang="ja-JP" sz="1600" dirty="0">
              <a:latin typeface="+mn-ea"/>
              <a:cs typeface="Meiryo" charset="-128"/>
            </a:endParaRPr>
          </a:p>
          <a:p>
            <a:r>
              <a:rPr lang="ja-JP" altLang="en-US" sz="1600">
                <a:latin typeface="+mn-ea"/>
                <a:cs typeface="Meiryo" charset="-128"/>
              </a:rPr>
              <a:t>設置作業に関して、大掛かりな機会や工事は必要ないため、作業員</a:t>
            </a:r>
            <a:r>
              <a:rPr lang="en-US" altLang="ja-JP" sz="1600" dirty="0">
                <a:latin typeface="+mn-ea"/>
                <a:cs typeface="Meiryo" charset="-128"/>
              </a:rPr>
              <a:t>2</a:t>
            </a:r>
            <a:r>
              <a:rPr lang="ja-JP" altLang="en-US" sz="1600">
                <a:latin typeface="+mn-ea"/>
                <a:cs typeface="Meiryo" charset="-128"/>
              </a:rPr>
              <a:t>名で</a:t>
            </a:r>
            <a:r>
              <a:rPr lang="en-US" altLang="ja-JP" sz="1600" dirty="0">
                <a:latin typeface="+mn-ea"/>
                <a:cs typeface="Meiryo" charset="-128"/>
              </a:rPr>
              <a:t>1</a:t>
            </a:r>
            <a:r>
              <a:rPr lang="ja-JP" altLang="en-US" sz="1600">
                <a:latin typeface="+mn-ea"/>
                <a:cs typeface="Meiryo" charset="-128"/>
              </a:rPr>
              <a:t>時間程度で設置できます。</a:t>
            </a:r>
            <a:endParaRPr lang="en-US" altLang="ja-JP" sz="1600" dirty="0">
              <a:latin typeface="+mn-ea"/>
              <a:cs typeface="Meiryo" charset="-128"/>
            </a:endParaRPr>
          </a:p>
          <a:p>
            <a:endParaRPr lang="en-US" altLang="ja-JP" sz="1600" dirty="0">
              <a:latin typeface="+mn-ea"/>
              <a:cs typeface="Meiryo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2684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9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15</a:t>
            </a:fld>
            <a:endParaRPr spc="-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49D2F7F-BFCD-734B-9D62-521C4B6781D5}"/>
              </a:ext>
            </a:extLst>
          </p:cNvPr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15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83685CBD-8C5E-A14E-B862-02FB1F64192A}"/>
              </a:ext>
            </a:extLst>
          </p:cNvPr>
          <p:cNvGrpSpPr/>
          <p:nvPr/>
        </p:nvGrpSpPr>
        <p:grpSpPr>
          <a:xfrm>
            <a:off x="707873" y="937220"/>
            <a:ext cx="2880000" cy="4269842"/>
            <a:chOff x="492797" y="2691445"/>
            <a:chExt cx="2880000" cy="4269842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375CADEF-765E-6546-833B-7DF49869B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797" y="3119989"/>
              <a:ext cx="2880000" cy="93881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E2E1DB35-0850-6A42-BCD7-305A26E457AD}"/>
                </a:ext>
              </a:extLst>
            </p:cNvPr>
            <p:cNvSpPr txBox="1"/>
            <p:nvPr/>
          </p:nvSpPr>
          <p:spPr>
            <a:xfrm>
              <a:off x="1263383" y="2691445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>
                  <a:latin typeface="+mn-ea"/>
                  <a:cs typeface="Meiryo" charset="-128"/>
                </a:rPr>
                <a:t>転倒防止版</a:t>
              </a:r>
              <a:endParaRPr lang="en-US" altLang="ja-JP" dirty="0">
                <a:latin typeface="+mn-ea"/>
                <a:cs typeface="Meiryo" charset="-128"/>
              </a:endParaRPr>
            </a:p>
          </p:txBody>
        </p: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DD4C2E23-E92A-DC45-99A3-E5BE5541F8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797" y="4534033"/>
              <a:ext cx="2880000" cy="93770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05F5ACC-BBD2-5D4E-AD88-323FBCBE8F93}"/>
                </a:ext>
              </a:extLst>
            </p:cNvPr>
            <p:cNvSpPr txBox="1"/>
            <p:nvPr/>
          </p:nvSpPr>
          <p:spPr>
            <a:xfrm>
              <a:off x="909921" y="4105489"/>
              <a:ext cx="20457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>
                  <a:latin typeface="+mn-ea"/>
                  <a:cs typeface="Meiryo" charset="-128"/>
                </a:rPr>
                <a:t>コンクリートブロック</a:t>
              </a:r>
              <a:endParaRPr lang="en-US" altLang="ja-JP" dirty="0">
                <a:latin typeface="+mn-ea"/>
                <a:cs typeface="Meiryo" charset="-128"/>
              </a:endParaRPr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7C51CAB2-0620-5349-A2D9-00E481E0F4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797" y="5960015"/>
              <a:ext cx="2880000" cy="10012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79585001-1225-484E-823E-290B49BF6D86}"/>
                </a:ext>
              </a:extLst>
            </p:cNvPr>
            <p:cNvSpPr txBox="1"/>
            <p:nvPr/>
          </p:nvSpPr>
          <p:spPr>
            <a:xfrm>
              <a:off x="861029" y="5519819"/>
              <a:ext cx="2143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>
                  <a:latin typeface="+mn-ea"/>
                  <a:cs typeface="Meiryo" charset="-128"/>
                </a:rPr>
                <a:t>土台に直接アンカー</a:t>
              </a:r>
              <a:endParaRPr lang="en-US" altLang="ja-JP" dirty="0">
                <a:latin typeface="+mn-ea"/>
                <a:cs typeface="Meiryo" charset="-128"/>
              </a:endParaRPr>
            </a:p>
          </p:txBody>
        </p:sp>
      </p:grpSp>
      <p:pic>
        <p:nvPicPr>
          <p:cNvPr id="27" name="図 26">
            <a:extLst>
              <a:ext uri="{FF2B5EF4-FFF2-40B4-BE49-F238E27FC236}">
                <a16:creationId xmlns:a16="http://schemas.microsoft.com/office/drawing/2014/main" id="{4A804146-9FCD-154E-A879-4AE805D86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5764" y="3527035"/>
            <a:ext cx="5150951" cy="25618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B2783642-6B58-864B-AD30-2946107495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19" y="5513677"/>
            <a:ext cx="1010133" cy="138012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BA2CD5C-B9C7-AC49-A8F6-4F7B088448D9}"/>
              </a:ext>
            </a:extLst>
          </p:cNvPr>
          <p:cNvSpPr txBox="1"/>
          <p:nvPr/>
        </p:nvSpPr>
        <p:spPr>
          <a:xfrm>
            <a:off x="1799230" y="6020707"/>
            <a:ext cx="274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>
                <a:latin typeface="+mn-ea"/>
                <a:cs typeface="Meiryo" charset="-128"/>
              </a:rPr>
              <a:t>ロッカー底面に固定用穴（</a:t>
            </a:r>
            <a:r>
              <a:rPr lang="en-US" altLang="ja-JP" sz="1400" dirty="0">
                <a:latin typeface="+mn-ea"/>
                <a:cs typeface="Meiryo" charset="-128"/>
              </a:rPr>
              <a:t>M10</a:t>
            </a:r>
            <a:r>
              <a:rPr lang="ja-JP" altLang="en-US" sz="1400">
                <a:latin typeface="+mn-ea"/>
                <a:cs typeface="Meiryo" charset="-128"/>
              </a:rPr>
              <a:t>）が</a:t>
            </a:r>
            <a:endParaRPr lang="en-US" altLang="ja-JP" sz="1400" dirty="0">
              <a:latin typeface="+mn-ea"/>
              <a:cs typeface="Meiryo" charset="-128"/>
            </a:endParaRPr>
          </a:p>
          <a:p>
            <a:r>
              <a:rPr lang="ja-JP" altLang="en-US" sz="1400">
                <a:latin typeface="+mn-ea"/>
                <a:cs typeface="Meiryo" charset="-128"/>
              </a:rPr>
              <a:t>あります。</a:t>
            </a:r>
            <a:endParaRPr lang="en-US" altLang="ja-JP" sz="1400" dirty="0">
              <a:latin typeface="+mn-ea"/>
              <a:cs typeface="Meiryo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EC111C1-3DEA-BA4B-AC89-5F39A3EF16A1}"/>
              </a:ext>
            </a:extLst>
          </p:cNvPr>
          <p:cNvSpPr txBox="1"/>
          <p:nvPr/>
        </p:nvSpPr>
        <p:spPr>
          <a:xfrm>
            <a:off x="6967242" y="309333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latin typeface="+mn-ea"/>
                <a:cs typeface="Meiryo" charset="-128"/>
              </a:rPr>
              <a:t>簡易屋根</a:t>
            </a:r>
            <a:endParaRPr lang="en-US" altLang="ja-JP" dirty="0">
              <a:latin typeface="+mn-ea"/>
              <a:cs typeface="Meiryo" charset="-128"/>
            </a:endParaRPr>
          </a:p>
        </p:txBody>
      </p:sp>
      <p:sp>
        <p:nvSpPr>
          <p:cNvPr id="36" name="object 9">
            <a:extLst>
              <a:ext uri="{FF2B5EF4-FFF2-40B4-BE49-F238E27FC236}">
                <a16:creationId xmlns:a16="http://schemas.microsoft.com/office/drawing/2014/main" id="{80359F4D-5AE0-C349-8B65-038CD76444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09007" y="565480"/>
            <a:ext cx="34448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294005" algn="l"/>
              </a:tabLst>
            </a:pPr>
            <a:r>
              <a:rPr sz="2900" dirty="0">
                <a:latin typeface="Noto Sans CJK JP"/>
                <a:cs typeface="Noto Sans CJK JP"/>
              </a:rPr>
              <a:t>[	</a:t>
            </a:r>
            <a:r>
              <a:rPr lang="ja-JP" altLang="en-US" sz="2900" spc="85">
                <a:latin typeface="Helvetica"/>
                <a:cs typeface="Helvetica"/>
              </a:rPr>
              <a:t>設置に関して</a:t>
            </a:r>
            <a:r>
              <a:rPr sz="2900" dirty="0">
                <a:latin typeface="Noto Sans CJK JP"/>
                <a:cs typeface="Noto Sans CJK JP"/>
              </a:rPr>
              <a:t>]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556BCD0-1600-8C4D-A039-344721AA7C5C}"/>
              </a:ext>
            </a:extLst>
          </p:cNvPr>
          <p:cNvSpPr txBox="1"/>
          <p:nvPr/>
        </p:nvSpPr>
        <p:spPr>
          <a:xfrm>
            <a:off x="5114032" y="1488375"/>
            <a:ext cx="46325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>
                <a:latin typeface="+mn-ea"/>
                <a:cs typeface="Meiryo" charset="-128"/>
              </a:rPr>
              <a:t>完全防水ではありませんので、軒下や直接雨があたらない場所への設置が必要となります。</a:t>
            </a:r>
            <a:endParaRPr lang="en-US" altLang="ja-JP" sz="1400" dirty="0">
              <a:latin typeface="+mn-ea"/>
              <a:cs typeface="Meiryo" charset="-128"/>
            </a:endParaRPr>
          </a:p>
          <a:p>
            <a:endParaRPr lang="en-US" altLang="ja-JP" sz="1400" dirty="0">
              <a:latin typeface="+mn-ea"/>
              <a:cs typeface="Meiryo" charset="-128"/>
            </a:endParaRPr>
          </a:p>
          <a:p>
            <a:r>
              <a:rPr lang="ja-JP" altLang="en-US" sz="1400">
                <a:latin typeface="+mn-ea"/>
                <a:cs typeface="Meiryo" charset="-128"/>
              </a:rPr>
              <a:t>ロッカー奥行きが約</a:t>
            </a:r>
            <a:r>
              <a:rPr lang="en-US" altLang="ja-JP" sz="1400" dirty="0">
                <a:latin typeface="+mn-ea"/>
                <a:cs typeface="Meiryo" charset="-128"/>
              </a:rPr>
              <a:t>600mm</a:t>
            </a:r>
            <a:r>
              <a:rPr lang="ja-JP" altLang="en-US" sz="1400">
                <a:latin typeface="+mn-ea"/>
                <a:cs typeface="Meiryo" charset="-128"/>
              </a:rPr>
              <a:t>のため、</a:t>
            </a:r>
            <a:r>
              <a:rPr lang="en-US" altLang="ja-JP" sz="1400" dirty="0">
                <a:latin typeface="+mn-ea"/>
                <a:cs typeface="Meiryo" charset="-128"/>
              </a:rPr>
              <a:t>1,000mm</a:t>
            </a:r>
            <a:r>
              <a:rPr lang="ja-JP" altLang="en-US" sz="1400">
                <a:latin typeface="+mn-ea"/>
                <a:cs typeface="Meiryo" charset="-128"/>
              </a:rPr>
              <a:t>程度の軒先が望ましく、簡易屋根を設置することも可能。</a:t>
            </a:r>
            <a:endParaRPr lang="en-US" altLang="ja-JP" sz="1400" dirty="0">
              <a:latin typeface="+mn-ea"/>
              <a:cs typeface="Meiryo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角丸四角形 33">
            <a:extLst>
              <a:ext uri="{FF2B5EF4-FFF2-40B4-BE49-F238E27FC236}">
                <a16:creationId xmlns:a16="http://schemas.microsoft.com/office/drawing/2014/main" id="{D607DC4A-CC10-DC4E-9579-80B8471377F2}"/>
              </a:ext>
            </a:extLst>
          </p:cNvPr>
          <p:cNvSpPr/>
          <p:nvPr/>
        </p:nvSpPr>
        <p:spPr>
          <a:xfrm>
            <a:off x="1783438" y="1615988"/>
            <a:ext cx="1463771" cy="6120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F422388F-4B56-BF49-8491-F01FDC3C527F}"/>
              </a:ext>
            </a:extLst>
          </p:cNvPr>
          <p:cNvSpPr/>
          <p:nvPr/>
        </p:nvSpPr>
        <p:spPr>
          <a:xfrm>
            <a:off x="1785453" y="3062204"/>
            <a:ext cx="1263739" cy="9720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C557DEC4-9A8D-294B-97E9-E89CE05A40D7}"/>
              </a:ext>
            </a:extLst>
          </p:cNvPr>
          <p:cNvSpPr/>
          <p:nvPr/>
        </p:nvSpPr>
        <p:spPr>
          <a:xfrm>
            <a:off x="4851152" y="3575104"/>
            <a:ext cx="1063768" cy="4591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2F4133A3-49C6-754F-A1E0-815899F9F4AD}"/>
              </a:ext>
            </a:extLst>
          </p:cNvPr>
          <p:cNvSpPr/>
          <p:nvPr/>
        </p:nvSpPr>
        <p:spPr>
          <a:xfrm>
            <a:off x="7861300" y="1620233"/>
            <a:ext cx="1156661" cy="2410817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23986136-55E0-5148-A17F-93716F865B51}"/>
              </a:ext>
            </a:extLst>
          </p:cNvPr>
          <p:cNvSpPr/>
          <p:nvPr/>
        </p:nvSpPr>
        <p:spPr>
          <a:xfrm>
            <a:off x="491189" y="1568838"/>
            <a:ext cx="765181" cy="4879583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60497" y="3443642"/>
            <a:ext cx="331177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7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導入決定</a:t>
            </a:r>
            <a:endParaRPr sz="1700" dirty="0">
              <a:latin typeface="NotoSansCJKjp-Black"/>
              <a:cs typeface="NotoSansCJKjp-Black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514311" y="3440341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16</a:t>
            </a:fld>
            <a:endParaRPr spc="-5" dirty="0"/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33" name="object 9">
            <a:extLst>
              <a:ext uri="{FF2B5EF4-FFF2-40B4-BE49-F238E27FC236}">
                <a16:creationId xmlns:a16="http://schemas.microsoft.com/office/drawing/2014/main" id="{7BA793F9-5670-1B4F-9A3B-8C9F09C22B6A}"/>
              </a:ext>
            </a:extLst>
          </p:cNvPr>
          <p:cNvSpPr txBox="1">
            <a:spLocks/>
          </p:cNvSpPr>
          <p:nvPr/>
        </p:nvSpPr>
        <p:spPr>
          <a:xfrm>
            <a:off x="2755900" y="655325"/>
            <a:ext cx="5173252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NotoSansCJKjp-Black"/>
                <a:ea typeface="+mj-ea"/>
                <a:cs typeface="NotoSansCJKjp-Black"/>
              </a:defRPr>
            </a:lvl1pPr>
          </a:lstStyle>
          <a:p>
            <a:pPr marL="12700">
              <a:spcBef>
                <a:spcPts val="100"/>
              </a:spcBef>
            </a:pPr>
            <a:r>
              <a:rPr kumimoji="0" lang="en-US" altLang="ja-JP" sz="2900" kern="0" spc="90" dirty="0">
                <a:latin typeface="Noto Sans CJK JP"/>
                <a:cs typeface="Noto Sans CJK JP"/>
              </a:rPr>
              <a:t>[</a:t>
            </a:r>
            <a:r>
              <a:rPr kumimoji="0" lang="ja-JP" altLang="en-US" sz="2900" kern="0" spc="90">
                <a:latin typeface="Helvetica"/>
                <a:cs typeface="Noto Sans CJK JP"/>
              </a:rPr>
              <a:t>導入・設置・稼働までの流れ</a:t>
            </a:r>
            <a:r>
              <a:rPr kumimoji="0" lang="en-US" altLang="ja-JP" sz="2900" kern="0" dirty="0">
                <a:latin typeface="Noto Sans CJK JP"/>
                <a:cs typeface="Noto Sans CJK JP"/>
              </a:rPr>
              <a:t>]</a:t>
            </a:r>
            <a:endParaRPr kumimoji="0" lang="ja-JP" altLang="en-US" sz="2900" kern="0" dirty="0">
              <a:latin typeface="Noto Sans CJK JP"/>
              <a:cs typeface="Noto Sans CJK JP"/>
            </a:endParaRPr>
          </a:p>
        </p:txBody>
      </p:sp>
      <p:sp>
        <p:nvSpPr>
          <p:cNvPr id="35" name="object 18">
            <a:extLst>
              <a:ext uri="{FF2B5EF4-FFF2-40B4-BE49-F238E27FC236}">
                <a16:creationId xmlns:a16="http://schemas.microsoft.com/office/drawing/2014/main" id="{A6437F5C-8586-1349-A7E5-3C313823C348}"/>
              </a:ext>
            </a:extLst>
          </p:cNvPr>
          <p:cNvSpPr txBox="1"/>
          <p:nvPr/>
        </p:nvSpPr>
        <p:spPr>
          <a:xfrm>
            <a:off x="1926274" y="1785725"/>
            <a:ext cx="123640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ロッカー注文</a:t>
            </a: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9C4AF825-FAE0-4548-9AD3-976439AC99EA}"/>
              </a:ext>
            </a:extLst>
          </p:cNvPr>
          <p:cNvSpPr txBox="1"/>
          <p:nvPr/>
        </p:nvSpPr>
        <p:spPr>
          <a:xfrm>
            <a:off x="4815726" y="3651015"/>
            <a:ext cx="115666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設置交渉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F41D2C71-66A4-B348-B110-98D4635A1C3B}"/>
              </a:ext>
            </a:extLst>
          </p:cNvPr>
          <p:cNvSpPr/>
          <p:nvPr/>
        </p:nvSpPr>
        <p:spPr>
          <a:xfrm>
            <a:off x="6284015" y="3062204"/>
            <a:ext cx="1127749" cy="9720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7ABC966A-03C4-6444-AB97-E26406E9F186}"/>
              </a:ext>
            </a:extLst>
          </p:cNvPr>
          <p:cNvSpPr txBox="1"/>
          <p:nvPr/>
        </p:nvSpPr>
        <p:spPr>
          <a:xfrm>
            <a:off x="6260642" y="3300968"/>
            <a:ext cx="11566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設置場所</a:t>
            </a:r>
            <a:endParaRPr lang="en-US" altLang="ja-JP" sz="1600" b="1" spc="30" dirty="0">
              <a:solidFill>
                <a:srgbClr val="FFFFFF"/>
              </a:solidFill>
              <a:latin typeface="NotoSansCJKjp-Black"/>
              <a:cs typeface="NotoSansCJKjp-Black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決定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6268771F-6648-434B-AFE4-225F312A6FA9}"/>
              </a:ext>
            </a:extLst>
          </p:cNvPr>
          <p:cNvSpPr/>
          <p:nvPr/>
        </p:nvSpPr>
        <p:spPr>
          <a:xfrm>
            <a:off x="4611385" y="3702585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5">
            <a:extLst>
              <a:ext uri="{FF2B5EF4-FFF2-40B4-BE49-F238E27FC236}">
                <a16:creationId xmlns:a16="http://schemas.microsoft.com/office/drawing/2014/main" id="{D1B118E7-190D-5C44-85F4-4F52516889BD}"/>
              </a:ext>
            </a:extLst>
          </p:cNvPr>
          <p:cNvSpPr/>
          <p:nvPr/>
        </p:nvSpPr>
        <p:spPr>
          <a:xfrm>
            <a:off x="3194169" y="3669838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>
            <a:extLst>
              <a:ext uri="{FF2B5EF4-FFF2-40B4-BE49-F238E27FC236}">
                <a16:creationId xmlns:a16="http://schemas.microsoft.com/office/drawing/2014/main" id="{8C29F979-EA0C-D04A-B7F6-1006BA9369BD}"/>
              </a:ext>
            </a:extLst>
          </p:cNvPr>
          <p:cNvSpPr txBox="1"/>
          <p:nvPr/>
        </p:nvSpPr>
        <p:spPr>
          <a:xfrm>
            <a:off x="1836091" y="3295627"/>
            <a:ext cx="1156661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設置候補</a:t>
            </a:r>
            <a:endParaRPr lang="en-US" altLang="ja-JP" sz="1600" b="1" spc="30" dirty="0">
              <a:solidFill>
                <a:srgbClr val="FFFFFF"/>
              </a:solidFill>
              <a:latin typeface="NotoSansCJKjp-Black"/>
              <a:cs typeface="NotoSansCJKjp-Black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選定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46" name="object 25">
            <a:extLst>
              <a:ext uri="{FF2B5EF4-FFF2-40B4-BE49-F238E27FC236}">
                <a16:creationId xmlns:a16="http://schemas.microsoft.com/office/drawing/2014/main" id="{66B8382F-6FE7-284A-8E88-4DC8BC076326}"/>
              </a:ext>
            </a:extLst>
          </p:cNvPr>
          <p:cNvSpPr/>
          <p:nvPr/>
        </p:nvSpPr>
        <p:spPr>
          <a:xfrm>
            <a:off x="1512762" y="1818182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5">
            <a:extLst>
              <a:ext uri="{FF2B5EF4-FFF2-40B4-BE49-F238E27FC236}">
                <a16:creationId xmlns:a16="http://schemas.microsoft.com/office/drawing/2014/main" id="{0AC3A20D-1A3C-B14F-B416-2A3A497688D5}"/>
              </a:ext>
            </a:extLst>
          </p:cNvPr>
          <p:cNvSpPr/>
          <p:nvPr/>
        </p:nvSpPr>
        <p:spPr>
          <a:xfrm>
            <a:off x="7548238" y="3437737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5">
            <a:extLst>
              <a:ext uri="{FF2B5EF4-FFF2-40B4-BE49-F238E27FC236}">
                <a16:creationId xmlns:a16="http://schemas.microsoft.com/office/drawing/2014/main" id="{DA8CCBF3-38D2-4B45-9326-F3BEFFBAAAB2}"/>
              </a:ext>
            </a:extLst>
          </p:cNvPr>
          <p:cNvSpPr/>
          <p:nvPr/>
        </p:nvSpPr>
        <p:spPr>
          <a:xfrm>
            <a:off x="7552801" y="1819094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8">
            <a:extLst>
              <a:ext uri="{FF2B5EF4-FFF2-40B4-BE49-F238E27FC236}">
                <a16:creationId xmlns:a16="http://schemas.microsoft.com/office/drawing/2014/main" id="{876FDBED-60F1-5E40-8EA7-1B242B96E418}"/>
              </a:ext>
            </a:extLst>
          </p:cNvPr>
          <p:cNvSpPr txBox="1"/>
          <p:nvPr/>
        </p:nvSpPr>
        <p:spPr>
          <a:xfrm>
            <a:off x="7861300" y="2634868"/>
            <a:ext cx="115666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設置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470D9380-5A77-EF4C-A8E8-0EBB3CDE7D0C}"/>
              </a:ext>
            </a:extLst>
          </p:cNvPr>
          <p:cNvSpPr/>
          <p:nvPr/>
        </p:nvSpPr>
        <p:spPr>
          <a:xfrm>
            <a:off x="4815726" y="1623597"/>
            <a:ext cx="860395" cy="612000"/>
          </a:xfrm>
          <a:prstGeom prst="roundRect">
            <a:avLst>
              <a:gd name="adj" fmla="val 12618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60" name="object 18">
            <a:extLst>
              <a:ext uri="{FF2B5EF4-FFF2-40B4-BE49-F238E27FC236}">
                <a16:creationId xmlns:a16="http://schemas.microsoft.com/office/drawing/2014/main" id="{F735148E-15F0-774C-82BB-F3E6BCEB2FC5}"/>
              </a:ext>
            </a:extLst>
          </p:cNvPr>
          <p:cNvSpPr txBox="1"/>
          <p:nvPr/>
        </p:nvSpPr>
        <p:spPr>
          <a:xfrm>
            <a:off x="4826549" y="1771281"/>
            <a:ext cx="870274" cy="260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latin typeface="NotoSansCJKjp-Black"/>
                <a:cs typeface="NotoSansCJKjp-Black"/>
              </a:rPr>
              <a:t>受領</a:t>
            </a:r>
            <a:endParaRPr lang="en-US" altLang="ja-JP" sz="1600" b="1" spc="30" dirty="0">
              <a:latin typeface="NotoSansCJKjp-Black"/>
              <a:cs typeface="NotoSansCJKjp-Black"/>
            </a:endParaRPr>
          </a:p>
        </p:txBody>
      </p:sp>
      <p:sp>
        <p:nvSpPr>
          <p:cNvPr id="63" name="object 9">
            <a:extLst>
              <a:ext uri="{FF2B5EF4-FFF2-40B4-BE49-F238E27FC236}">
                <a16:creationId xmlns:a16="http://schemas.microsoft.com/office/drawing/2014/main" id="{DDBE0073-CA31-054D-B466-C1456E164E59}"/>
              </a:ext>
            </a:extLst>
          </p:cNvPr>
          <p:cNvSpPr txBox="1"/>
          <p:nvPr/>
        </p:nvSpPr>
        <p:spPr>
          <a:xfrm>
            <a:off x="2014741" y="2216191"/>
            <a:ext cx="1376868" cy="239168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注文書フォーム有り</a:t>
            </a:r>
            <a:endParaRPr sz="1000" dirty="0">
              <a:latin typeface="Hiragino Kaku Gothic Pro"/>
              <a:cs typeface="Hiragino Kaku Gothic Pro"/>
            </a:endParaRPr>
          </a:p>
        </p:txBody>
      </p:sp>
      <p:sp>
        <p:nvSpPr>
          <p:cNvPr id="64" name="object 9">
            <a:extLst>
              <a:ext uri="{FF2B5EF4-FFF2-40B4-BE49-F238E27FC236}">
                <a16:creationId xmlns:a16="http://schemas.microsoft.com/office/drawing/2014/main" id="{F76F0AE0-C9CE-614F-8999-FCC867B86349}"/>
              </a:ext>
            </a:extLst>
          </p:cNvPr>
          <p:cNvSpPr txBox="1"/>
          <p:nvPr/>
        </p:nvSpPr>
        <p:spPr>
          <a:xfrm>
            <a:off x="6074972" y="2223504"/>
            <a:ext cx="1376868" cy="636713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デザインデータ有り</a:t>
            </a:r>
            <a:endParaRPr lang="en-US" altLang="ja-JP" sz="1000" dirty="0">
              <a:latin typeface="Hiragino Kaku Gothic Pro"/>
              <a:cs typeface="Hiragino Kaku Gothic Pro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地元業者に工場単位で依頼</a:t>
            </a:r>
            <a:endParaRPr sz="1000" dirty="0">
              <a:latin typeface="Hiragino Kaku Gothic Pro"/>
              <a:cs typeface="Hiragino Kaku Gothic Pro"/>
            </a:endParaRPr>
          </a:p>
        </p:txBody>
      </p:sp>
      <p:sp>
        <p:nvSpPr>
          <p:cNvPr id="65" name="object 9">
            <a:extLst>
              <a:ext uri="{FF2B5EF4-FFF2-40B4-BE49-F238E27FC236}">
                <a16:creationId xmlns:a16="http://schemas.microsoft.com/office/drawing/2014/main" id="{CCBB05B6-05E5-7E44-A91B-722BA6F421DC}"/>
              </a:ext>
            </a:extLst>
          </p:cNvPr>
          <p:cNvSpPr txBox="1"/>
          <p:nvPr/>
        </p:nvSpPr>
        <p:spPr>
          <a:xfrm>
            <a:off x="5635131" y="5728508"/>
            <a:ext cx="1541418" cy="482824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マニュアル有り</a:t>
            </a:r>
            <a:endParaRPr lang="en-US" altLang="ja-JP" sz="1000" dirty="0">
              <a:latin typeface="Hiragino Kaku Gothic Pro"/>
              <a:cs typeface="Hiragino Kaku Gothic Pro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専用</a:t>
            </a:r>
            <a:r>
              <a:rPr lang="en-US" altLang="ja-JP" sz="1000" dirty="0">
                <a:latin typeface="Hiragino Kaku Gothic Pro"/>
                <a:cs typeface="Hiragino Kaku Gothic Pro"/>
              </a:rPr>
              <a:t>ID</a:t>
            </a:r>
            <a:r>
              <a:rPr lang="ja-JP" altLang="en-US" sz="1000">
                <a:latin typeface="Hiragino Kaku Gothic Pro"/>
                <a:cs typeface="Hiragino Kaku Gothic Pro"/>
              </a:rPr>
              <a:t>・</a:t>
            </a:r>
            <a:r>
              <a:rPr lang="en-US" altLang="ja-JP" sz="1000" dirty="0">
                <a:latin typeface="Hiragino Kaku Gothic Pro"/>
                <a:cs typeface="Hiragino Kaku Gothic Pro"/>
              </a:rPr>
              <a:t>PW</a:t>
            </a:r>
            <a:r>
              <a:rPr lang="ja-JP" altLang="en-US" sz="1000">
                <a:latin typeface="Hiragino Kaku Gothic Pro"/>
                <a:cs typeface="Hiragino Kaku Gothic Pro"/>
              </a:rPr>
              <a:t>は</a:t>
            </a:r>
            <a:r>
              <a:rPr lang="en-US" altLang="ja-JP" sz="1000" dirty="0" err="1">
                <a:latin typeface="Hiragino Kaku Gothic Pro"/>
                <a:cs typeface="Hiragino Kaku Gothic Pro"/>
              </a:rPr>
              <a:t>AiCT</a:t>
            </a:r>
            <a:r>
              <a:rPr lang="ja-JP" altLang="en-US" sz="1000">
                <a:latin typeface="Hiragino Kaku Gothic Pro"/>
                <a:cs typeface="Hiragino Kaku Gothic Pro"/>
              </a:rPr>
              <a:t>が発行</a:t>
            </a:r>
            <a:endParaRPr lang="en-US" altLang="ja-JP" sz="1000" dirty="0">
              <a:latin typeface="Hiragino Kaku Gothic Pro"/>
              <a:cs typeface="Hiragino Kaku Gothic Pro"/>
            </a:endParaRPr>
          </a:p>
        </p:txBody>
      </p:sp>
      <p:sp>
        <p:nvSpPr>
          <p:cNvPr id="66" name="角丸四角形 65">
            <a:extLst>
              <a:ext uri="{FF2B5EF4-FFF2-40B4-BE49-F238E27FC236}">
                <a16:creationId xmlns:a16="http://schemas.microsoft.com/office/drawing/2014/main" id="{41675DC3-3195-FD4F-B417-22DE757F39CF}"/>
              </a:ext>
            </a:extLst>
          </p:cNvPr>
          <p:cNvSpPr/>
          <p:nvPr/>
        </p:nvSpPr>
        <p:spPr>
          <a:xfrm>
            <a:off x="5988793" y="1632776"/>
            <a:ext cx="1418865" cy="6120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67" name="object 18">
            <a:extLst>
              <a:ext uri="{FF2B5EF4-FFF2-40B4-BE49-F238E27FC236}">
                <a16:creationId xmlns:a16="http://schemas.microsoft.com/office/drawing/2014/main" id="{3AD6EDEF-C15A-7B45-85A5-C77DC7743B09}"/>
              </a:ext>
            </a:extLst>
          </p:cNvPr>
          <p:cNvSpPr txBox="1"/>
          <p:nvPr/>
        </p:nvSpPr>
        <p:spPr>
          <a:xfrm>
            <a:off x="6193347" y="1671896"/>
            <a:ext cx="1236402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ラッピング</a:t>
            </a:r>
            <a:endParaRPr lang="en-US" altLang="ja-JP" sz="1600" b="1" spc="30" dirty="0">
              <a:solidFill>
                <a:srgbClr val="FFFFFF"/>
              </a:solidFill>
              <a:latin typeface="NotoSansCJKjp-Black"/>
              <a:cs typeface="NotoSansCJKjp-Black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シール施工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68" name="角丸四角形 67">
            <a:extLst>
              <a:ext uri="{FF2B5EF4-FFF2-40B4-BE49-F238E27FC236}">
                <a16:creationId xmlns:a16="http://schemas.microsoft.com/office/drawing/2014/main" id="{61560EB2-5E37-9E46-8D43-9A86B5FC9DA8}"/>
              </a:ext>
            </a:extLst>
          </p:cNvPr>
          <p:cNvSpPr/>
          <p:nvPr/>
        </p:nvSpPr>
        <p:spPr>
          <a:xfrm>
            <a:off x="9434111" y="1582097"/>
            <a:ext cx="765181" cy="4866321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69" name="角丸四角形 68">
            <a:extLst>
              <a:ext uri="{FF2B5EF4-FFF2-40B4-BE49-F238E27FC236}">
                <a16:creationId xmlns:a16="http://schemas.microsoft.com/office/drawing/2014/main" id="{8ED35704-EEC1-9744-85D3-6B2F7BDF7B50}"/>
              </a:ext>
            </a:extLst>
          </p:cNvPr>
          <p:cNvSpPr/>
          <p:nvPr/>
        </p:nvSpPr>
        <p:spPr>
          <a:xfrm>
            <a:off x="3418288" y="3575104"/>
            <a:ext cx="1063768" cy="4591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70" name="object 18">
            <a:extLst>
              <a:ext uri="{FF2B5EF4-FFF2-40B4-BE49-F238E27FC236}">
                <a16:creationId xmlns:a16="http://schemas.microsoft.com/office/drawing/2014/main" id="{A5950481-6169-CF49-82D8-E1A290893089}"/>
              </a:ext>
            </a:extLst>
          </p:cNvPr>
          <p:cNvSpPr txBox="1"/>
          <p:nvPr/>
        </p:nvSpPr>
        <p:spPr>
          <a:xfrm>
            <a:off x="3386716" y="3661722"/>
            <a:ext cx="115666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現地確認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71" name="object 25">
            <a:extLst>
              <a:ext uri="{FF2B5EF4-FFF2-40B4-BE49-F238E27FC236}">
                <a16:creationId xmlns:a16="http://schemas.microsoft.com/office/drawing/2014/main" id="{9ADFAAAB-0E76-9449-B9C4-1B9C22EB92D6}"/>
              </a:ext>
            </a:extLst>
          </p:cNvPr>
          <p:cNvSpPr/>
          <p:nvPr/>
        </p:nvSpPr>
        <p:spPr>
          <a:xfrm>
            <a:off x="6063571" y="3690431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18">
            <a:extLst>
              <a:ext uri="{FF2B5EF4-FFF2-40B4-BE49-F238E27FC236}">
                <a16:creationId xmlns:a16="http://schemas.microsoft.com/office/drawing/2014/main" id="{63D0B30A-22BB-1F40-9932-105399341702}"/>
              </a:ext>
            </a:extLst>
          </p:cNvPr>
          <p:cNvSpPr txBox="1"/>
          <p:nvPr/>
        </p:nvSpPr>
        <p:spPr>
          <a:xfrm>
            <a:off x="4088273" y="3157878"/>
            <a:ext cx="115666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NotoSansCJKjp-Black"/>
                <a:cs typeface="NotoSansCJKjp-Black"/>
              </a:rPr>
              <a:t>（店舗併設）</a:t>
            </a:r>
            <a:endParaRPr sz="1600" dirty="0">
              <a:ln>
                <a:solidFill>
                  <a:sysClr val="windowText" lastClr="000000"/>
                </a:solidFill>
              </a:ln>
              <a:latin typeface="NotoSansCJKjp-Black"/>
              <a:cs typeface="NotoSansCJKjp-Black"/>
            </a:endParaRPr>
          </a:p>
        </p:txBody>
      </p: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019B7942-66B9-B441-BBBC-23775BBA0028}"/>
              </a:ext>
            </a:extLst>
          </p:cNvPr>
          <p:cNvGrpSpPr/>
          <p:nvPr/>
        </p:nvGrpSpPr>
        <p:grpSpPr>
          <a:xfrm>
            <a:off x="3191165" y="3179381"/>
            <a:ext cx="757811" cy="201625"/>
            <a:chOff x="3581430" y="2172318"/>
            <a:chExt cx="757811" cy="201625"/>
          </a:xfrm>
        </p:grpSpPr>
        <p:sp>
          <p:nvSpPr>
            <p:cNvPr id="74" name="object 25">
              <a:extLst>
                <a:ext uri="{FF2B5EF4-FFF2-40B4-BE49-F238E27FC236}">
                  <a16:creationId xmlns:a16="http://schemas.microsoft.com/office/drawing/2014/main" id="{B1AD12F0-93A6-8D43-9D76-DCF53B5575FA}"/>
                </a:ext>
              </a:extLst>
            </p:cNvPr>
            <p:cNvSpPr/>
            <p:nvPr/>
          </p:nvSpPr>
          <p:spPr>
            <a:xfrm>
              <a:off x="3581430" y="2172318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25">
              <a:extLst>
                <a:ext uri="{FF2B5EF4-FFF2-40B4-BE49-F238E27FC236}">
                  <a16:creationId xmlns:a16="http://schemas.microsoft.com/office/drawing/2014/main" id="{6477AD07-3754-3B40-AE9D-80A9775B35BA}"/>
                </a:ext>
              </a:extLst>
            </p:cNvPr>
            <p:cNvSpPr/>
            <p:nvPr/>
          </p:nvSpPr>
          <p:spPr>
            <a:xfrm>
              <a:off x="3897197" y="2172318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25">
              <a:extLst>
                <a:ext uri="{FF2B5EF4-FFF2-40B4-BE49-F238E27FC236}">
                  <a16:creationId xmlns:a16="http://schemas.microsoft.com/office/drawing/2014/main" id="{890FAD08-8CCC-C745-B159-303B69EBC8CC}"/>
                </a:ext>
              </a:extLst>
            </p:cNvPr>
            <p:cNvSpPr/>
            <p:nvPr/>
          </p:nvSpPr>
          <p:spPr>
            <a:xfrm>
              <a:off x="4212965" y="2172318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E08D766A-A8E0-8B49-9841-1509D0753FC4}"/>
              </a:ext>
            </a:extLst>
          </p:cNvPr>
          <p:cNvGrpSpPr/>
          <p:nvPr/>
        </p:nvGrpSpPr>
        <p:grpSpPr>
          <a:xfrm>
            <a:off x="5371226" y="3211806"/>
            <a:ext cx="757811" cy="201625"/>
            <a:chOff x="3581430" y="2172318"/>
            <a:chExt cx="757811" cy="201625"/>
          </a:xfrm>
        </p:grpSpPr>
        <p:sp>
          <p:nvSpPr>
            <p:cNvPr id="87" name="object 25">
              <a:extLst>
                <a:ext uri="{FF2B5EF4-FFF2-40B4-BE49-F238E27FC236}">
                  <a16:creationId xmlns:a16="http://schemas.microsoft.com/office/drawing/2014/main" id="{785AB55D-CA85-F442-822C-E9DDB84804D0}"/>
                </a:ext>
              </a:extLst>
            </p:cNvPr>
            <p:cNvSpPr/>
            <p:nvPr/>
          </p:nvSpPr>
          <p:spPr>
            <a:xfrm>
              <a:off x="3581430" y="2172318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25">
              <a:extLst>
                <a:ext uri="{FF2B5EF4-FFF2-40B4-BE49-F238E27FC236}">
                  <a16:creationId xmlns:a16="http://schemas.microsoft.com/office/drawing/2014/main" id="{CCA4295F-1F15-9744-8EDB-7D695E30CCFF}"/>
                </a:ext>
              </a:extLst>
            </p:cNvPr>
            <p:cNvSpPr/>
            <p:nvPr/>
          </p:nvSpPr>
          <p:spPr>
            <a:xfrm>
              <a:off x="3897197" y="2172318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25">
              <a:extLst>
                <a:ext uri="{FF2B5EF4-FFF2-40B4-BE49-F238E27FC236}">
                  <a16:creationId xmlns:a16="http://schemas.microsoft.com/office/drawing/2014/main" id="{3D9677FF-B165-8C42-943C-F2B559F77150}"/>
                </a:ext>
              </a:extLst>
            </p:cNvPr>
            <p:cNvSpPr/>
            <p:nvPr/>
          </p:nvSpPr>
          <p:spPr>
            <a:xfrm>
              <a:off x="4212965" y="2172318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25">
            <a:extLst>
              <a:ext uri="{FF2B5EF4-FFF2-40B4-BE49-F238E27FC236}">
                <a16:creationId xmlns:a16="http://schemas.microsoft.com/office/drawing/2014/main" id="{57FFCC27-66BB-7146-8A6B-EA7039E6CBC5}"/>
              </a:ext>
            </a:extLst>
          </p:cNvPr>
          <p:cNvSpPr/>
          <p:nvPr/>
        </p:nvSpPr>
        <p:spPr>
          <a:xfrm>
            <a:off x="7049224" y="5262481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25">
            <a:extLst>
              <a:ext uri="{FF2B5EF4-FFF2-40B4-BE49-F238E27FC236}">
                <a16:creationId xmlns:a16="http://schemas.microsoft.com/office/drawing/2014/main" id="{2FB09AA0-B726-304F-8A7B-1FB2FF4C4BEA}"/>
              </a:ext>
            </a:extLst>
          </p:cNvPr>
          <p:cNvSpPr/>
          <p:nvPr/>
        </p:nvSpPr>
        <p:spPr>
          <a:xfrm>
            <a:off x="5764303" y="1825912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角丸四角形 95">
            <a:extLst>
              <a:ext uri="{FF2B5EF4-FFF2-40B4-BE49-F238E27FC236}">
                <a16:creationId xmlns:a16="http://schemas.microsoft.com/office/drawing/2014/main" id="{8A7CCFD1-EBCB-9E43-A86C-B569E7ADA220}"/>
              </a:ext>
            </a:extLst>
          </p:cNvPr>
          <p:cNvSpPr/>
          <p:nvPr/>
        </p:nvSpPr>
        <p:spPr>
          <a:xfrm>
            <a:off x="1779366" y="5055937"/>
            <a:ext cx="1134012" cy="6120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97" name="object 18">
            <a:extLst>
              <a:ext uri="{FF2B5EF4-FFF2-40B4-BE49-F238E27FC236}">
                <a16:creationId xmlns:a16="http://schemas.microsoft.com/office/drawing/2014/main" id="{9F64DAC4-80C2-1341-B8CD-AECF6DA54D9A}"/>
              </a:ext>
            </a:extLst>
          </p:cNvPr>
          <p:cNvSpPr txBox="1"/>
          <p:nvPr/>
        </p:nvSpPr>
        <p:spPr>
          <a:xfrm>
            <a:off x="1915589" y="5213944"/>
            <a:ext cx="123640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備品注文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98" name="object 9">
            <a:extLst>
              <a:ext uri="{FF2B5EF4-FFF2-40B4-BE49-F238E27FC236}">
                <a16:creationId xmlns:a16="http://schemas.microsoft.com/office/drawing/2014/main" id="{1CCA028B-D578-D345-AAB9-C07C70F15A91}"/>
              </a:ext>
            </a:extLst>
          </p:cNvPr>
          <p:cNvSpPr txBox="1"/>
          <p:nvPr/>
        </p:nvSpPr>
        <p:spPr>
          <a:xfrm>
            <a:off x="1804029" y="5657824"/>
            <a:ext cx="1082620" cy="790601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準備備品リストあり</a:t>
            </a:r>
            <a:endParaRPr lang="en-US" altLang="ja-JP" sz="1000" dirty="0">
              <a:latin typeface="Hiragino Kaku Gothic Pro"/>
              <a:cs typeface="Hiragino Kaku Gothic Pro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必要なものを購入（既存のものでも代用可能）</a:t>
            </a:r>
            <a:endParaRPr sz="1000" dirty="0">
              <a:latin typeface="Hiragino Kaku Gothic Pro"/>
              <a:cs typeface="Hiragino Kaku Gothic Pro"/>
            </a:endParaRPr>
          </a:p>
        </p:txBody>
      </p:sp>
      <p:sp>
        <p:nvSpPr>
          <p:cNvPr id="99" name="角丸四角形 98">
            <a:extLst>
              <a:ext uri="{FF2B5EF4-FFF2-40B4-BE49-F238E27FC236}">
                <a16:creationId xmlns:a16="http://schemas.microsoft.com/office/drawing/2014/main" id="{3304F3B7-E383-6A4D-B123-0D252760E88E}"/>
              </a:ext>
            </a:extLst>
          </p:cNvPr>
          <p:cNvSpPr/>
          <p:nvPr/>
        </p:nvSpPr>
        <p:spPr>
          <a:xfrm>
            <a:off x="5805801" y="5073298"/>
            <a:ext cx="1134012" cy="6120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100" name="角丸四角形 99">
            <a:extLst>
              <a:ext uri="{FF2B5EF4-FFF2-40B4-BE49-F238E27FC236}">
                <a16:creationId xmlns:a16="http://schemas.microsoft.com/office/drawing/2014/main" id="{5E8C1297-9519-8F4B-A1BF-4896F921384B}"/>
              </a:ext>
            </a:extLst>
          </p:cNvPr>
          <p:cNvSpPr/>
          <p:nvPr/>
        </p:nvSpPr>
        <p:spPr>
          <a:xfrm>
            <a:off x="7247323" y="5059468"/>
            <a:ext cx="1736735" cy="612000"/>
          </a:xfrm>
          <a:prstGeom prst="roundRect">
            <a:avLst>
              <a:gd name="adj" fmla="val 126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sp>
        <p:nvSpPr>
          <p:cNvPr id="101" name="object 18">
            <a:extLst>
              <a:ext uri="{FF2B5EF4-FFF2-40B4-BE49-F238E27FC236}">
                <a16:creationId xmlns:a16="http://schemas.microsoft.com/office/drawing/2014/main" id="{7EBAE21E-E127-5948-A26C-04C450A5B7F4}"/>
              </a:ext>
            </a:extLst>
          </p:cNvPr>
          <p:cNvSpPr txBox="1"/>
          <p:nvPr/>
        </p:nvSpPr>
        <p:spPr>
          <a:xfrm>
            <a:off x="5889016" y="5244461"/>
            <a:ext cx="123640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配置・設定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102" name="角丸四角形 101">
            <a:extLst>
              <a:ext uri="{FF2B5EF4-FFF2-40B4-BE49-F238E27FC236}">
                <a16:creationId xmlns:a16="http://schemas.microsoft.com/office/drawing/2014/main" id="{DC8CB828-6407-6E42-90C9-F0BE4DED2435}"/>
              </a:ext>
            </a:extLst>
          </p:cNvPr>
          <p:cNvSpPr/>
          <p:nvPr/>
        </p:nvSpPr>
        <p:spPr>
          <a:xfrm>
            <a:off x="4482056" y="5062348"/>
            <a:ext cx="900980" cy="612000"/>
          </a:xfrm>
          <a:prstGeom prst="roundRect">
            <a:avLst>
              <a:gd name="adj" fmla="val 12618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　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AB758B0-2B77-DB4B-8B3D-07CB2E0B7995}"/>
              </a:ext>
            </a:extLst>
          </p:cNvPr>
          <p:cNvGrpSpPr/>
          <p:nvPr/>
        </p:nvGrpSpPr>
        <p:grpSpPr>
          <a:xfrm>
            <a:off x="3514217" y="1818181"/>
            <a:ext cx="1070483" cy="208245"/>
            <a:chOff x="3454122" y="1565402"/>
            <a:chExt cx="1070483" cy="208245"/>
          </a:xfrm>
        </p:grpSpPr>
        <p:sp>
          <p:nvSpPr>
            <p:cNvPr id="91" name="object 25">
              <a:extLst>
                <a:ext uri="{FF2B5EF4-FFF2-40B4-BE49-F238E27FC236}">
                  <a16:creationId xmlns:a16="http://schemas.microsoft.com/office/drawing/2014/main" id="{0B918683-074C-CF47-BE97-27C3F0683D71}"/>
                </a:ext>
              </a:extLst>
            </p:cNvPr>
            <p:cNvSpPr/>
            <p:nvPr/>
          </p:nvSpPr>
          <p:spPr>
            <a:xfrm>
              <a:off x="3454122" y="1572022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25">
              <a:extLst>
                <a:ext uri="{FF2B5EF4-FFF2-40B4-BE49-F238E27FC236}">
                  <a16:creationId xmlns:a16="http://schemas.microsoft.com/office/drawing/2014/main" id="{FA59EFAF-BDD8-5345-91F3-6759C068CA65}"/>
                </a:ext>
              </a:extLst>
            </p:cNvPr>
            <p:cNvSpPr/>
            <p:nvPr/>
          </p:nvSpPr>
          <p:spPr>
            <a:xfrm>
              <a:off x="3769889" y="1572022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25">
              <a:extLst>
                <a:ext uri="{FF2B5EF4-FFF2-40B4-BE49-F238E27FC236}">
                  <a16:creationId xmlns:a16="http://schemas.microsoft.com/office/drawing/2014/main" id="{DE34473B-BD3D-AA4B-BB5D-6DDED7B3B747}"/>
                </a:ext>
              </a:extLst>
            </p:cNvPr>
            <p:cNvSpPr/>
            <p:nvPr/>
          </p:nvSpPr>
          <p:spPr>
            <a:xfrm>
              <a:off x="4085657" y="1572022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25">
              <a:extLst>
                <a:ext uri="{FF2B5EF4-FFF2-40B4-BE49-F238E27FC236}">
                  <a16:creationId xmlns:a16="http://schemas.microsoft.com/office/drawing/2014/main" id="{416B69DF-8430-C64D-BAD0-D042695B3E27}"/>
                </a:ext>
              </a:extLst>
            </p:cNvPr>
            <p:cNvSpPr/>
            <p:nvPr/>
          </p:nvSpPr>
          <p:spPr>
            <a:xfrm>
              <a:off x="4398329" y="1565402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9">
            <a:extLst>
              <a:ext uri="{FF2B5EF4-FFF2-40B4-BE49-F238E27FC236}">
                <a16:creationId xmlns:a16="http://schemas.microsoft.com/office/drawing/2014/main" id="{CE9BEEAF-8EDE-4C4C-8E25-FC8432E68081}"/>
              </a:ext>
            </a:extLst>
          </p:cNvPr>
          <p:cNvSpPr txBox="1"/>
          <p:nvPr/>
        </p:nvSpPr>
        <p:spPr>
          <a:xfrm>
            <a:off x="3327031" y="4029771"/>
            <a:ext cx="1260000" cy="546945"/>
          </a:xfrm>
          <a:prstGeom prst="rect">
            <a:avLst/>
          </a:prstGeom>
        </p:spPr>
        <p:txBody>
          <a:bodyPr vert="horz" wrap="square" lIns="0" tIns="8445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人の動線、スペース、屋根の有無、固定方法　など</a:t>
            </a:r>
            <a:endParaRPr sz="1000" dirty="0">
              <a:latin typeface="Hiragino Kaku Gothic Pro"/>
              <a:cs typeface="Hiragino Kaku Gothic Pro"/>
            </a:endParaRPr>
          </a:p>
        </p:txBody>
      </p:sp>
      <p:sp>
        <p:nvSpPr>
          <p:cNvPr id="105" name="object 9">
            <a:extLst>
              <a:ext uri="{FF2B5EF4-FFF2-40B4-BE49-F238E27FC236}">
                <a16:creationId xmlns:a16="http://schemas.microsoft.com/office/drawing/2014/main" id="{EC449621-FF48-E846-9F9E-73FD8C18F624}"/>
              </a:ext>
            </a:extLst>
          </p:cNvPr>
          <p:cNvSpPr txBox="1"/>
          <p:nvPr/>
        </p:nvSpPr>
        <p:spPr>
          <a:xfrm>
            <a:off x="4828603" y="4046019"/>
            <a:ext cx="1260000" cy="546945"/>
          </a:xfrm>
          <a:prstGeom prst="rect">
            <a:avLst/>
          </a:prstGeom>
        </p:spPr>
        <p:txBody>
          <a:bodyPr vert="horz" wrap="square" lIns="0" tIns="8445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ja-JP" altLang="en-US" sz="1000">
                <a:latin typeface="Hiragino Kaku Gothic Pro"/>
                <a:cs typeface="Hiragino Kaku Gothic Pro"/>
              </a:rPr>
              <a:t>設置契約（雛形有り）</a:t>
            </a:r>
            <a:endParaRPr sz="1000" dirty="0">
              <a:latin typeface="Hiragino Kaku Gothic Pro"/>
              <a:cs typeface="Hiragino Kaku Gothic Pro"/>
            </a:endParaRPr>
          </a:p>
        </p:txBody>
      </p:sp>
      <p:sp>
        <p:nvSpPr>
          <p:cNvPr id="106" name="object 18">
            <a:extLst>
              <a:ext uri="{FF2B5EF4-FFF2-40B4-BE49-F238E27FC236}">
                <a16:creationId xmlns:a16="http://schemas.microsoft.com/office/drawing/2014/main" id="{685F3CD5-E448-C448-B5AC-7FB5606A5822}"/>
              </a:ext>
            </a:extLst>
          </p:cNvPr>
          <p:cNvSpPr txBox="1"/>
          <p:nvPr/>
        </p:nvSpPr>
        <p:spPr>
          <a:xfrm>
            <a:off x="9704385" y="3257750"/>
            <a:ext cx="261610" cy="1582484"/>
          </a:xfrm>
          <a:prstGeom prst="rect">
            <a:avLst/>
          </a:prstGeom>
        </p:spPr>
        <p:txBody>
          <a:bodyPr vert="eaVert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7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サービス開始</a:t>
            </a:r>
            <a:endParaRPr sz="1700" dirty="0">
              <a:latin typeface="NotoSansCJKjp-Black"/>
              <a:cs typeface="NotoSansCJKjp-Black"/>
            </a:endParaRPr>
          </a:p>
        </p:txBody>
      </p:sp>
      <p:sp>
        <p:nvSpPr>
          <p:cNvPr id="107" name="object 18">
            <a:extLst>
              <a:ext uri="{FF2B5EF4-FFF2-40B4-BE49-F238E27FC236}">
                <a16:creationId xmlns:a16="http://schemas.microsoft.com/office/drawing/2014/main" id="{52752088-1F84-364C-BEB9-394046286602}"/>
              </a:ext>
            </a:extLst>
          </p:cNvPr>
          <p:cNvSpPr txBox="1"/>
          <p:nvPr/>
        </p:nvSpPr>
        <p:spPr>
          <a:xfrm>
            <a:off x="4500588" y="5234126"/>
            <a:ext cx="870274" cy="260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latin typeface="NotoSansCJKjp-Black"/>
                <a:cs typeface="NotoSansCJKjp-Black"/>
              </a:rPr>
              <a:t>受領</a:t>
            </a:r>
            <a:endParaRPr lang="en-US" altLang="ja-JP" sz="1600" b="1" spc="30" dirty="0">
              <a:latin typeface="NotoSansCJKjp-Black"/>
              <a:cs typeface="NotoSansCJKjp-Black"/>
            </a:endParaRPr>
          </a:p>
        </p:txBody>
      </p:sp>
      <p:sp>
        <p:nvSpPr>
          <p:cNvPr id="108" name="object 18">
            <a:extLst>
              <a:ext uri="{FF2B5EF4-FFF2-40B4-BE49-F238E27FC236}">
                <a16:creationId xmlns:a16="http://schemas.microsoft.com/office/drawing/2014/main" id="{08821B86-056B-D44B-9285-2CB9E25F09B2}"/>
              </a:ext>
            </a:extLst>
          </p:cNvPr>
          <p:cNvSpPr txBox="1"/>
          <p:nvPr/>
        </p:nvSpPr>
        <p:spPr>
          <a:xfrm>
            <a:off x="7516269" y="5238825"/>
            <a:ext cx="123640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30">
                <a:solidFill>
                  <a:srgbClr val="FFFFFF"/>
                </a:solidFill>
                <a:latin typeface="NotoSansCJKjp-Black"/>
                <a:cs typeface="NotoSansCJKjp-Black"/>
              </a:rPr>
              <a:t>スタッフ練習</a:t>
            </a:r>
            <a:endParaRPr sz="1600" dirty="0">
              <a:latin typeface="NotoSansCJKjp-Black"/>
              <a:cs typeface="NotoSansCJKjp-Black"/>
            </a:endParaRPr>
          </a:p>
        </p:txBody>
      </p:sp>
      <p:sp>
        <p:nvSpPr>
          <p:cNvPr id="109" name="object 25">
            <a:extLst>
              <a:ext uri="{FF2B5EF4-FFF2-40B4-BE49-F238E27FC236}">
                <a16:creationId xmlns:a16="http://schemas.microsoft.com/office/drawing/2014/main" id="{9D62EE9D-4CCF-9442-BFBC-8031C765D813}"/>
              </a:ext>
            </a:extLst>
          </p:cNvPr>
          <p:cNvSpPr/>
          <p:nvPr/>
        </p:nvSpPr>
        <p:spPr>
          <a:xfrm>
            <a:off x="5533365" y="5265667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0" name="グループ化 109">
            <a:extLst>
              <a:ext uri="{FF2B5EF4-FFF2-40B4-BE49-F238E27FC236}">
                <a16:creationId xmlns:a16="http://schemas.microsoft.com/office/drawing/2014/main" id="{4A944951-F0B8-DE4A-8A71-F654A8B7996C}"/>
              </a:ext>
            </a:extLst>
          </p:cNvPr>
          <p:cNvGrpSpPr/>
          <p:nvPr/>
        </p:nvGrpSpPr>
        <p:grpSpPr>
          <a:xfrm>
            <a:off x="3135783" y="5257814"/>
            <a:ext cx="1070483" cy="208245"/>
            <a:chOff x="3454122" y="1565402"/>
            <a:chExt cx="1070483" cy="208245"/>
          </a:xfrm>
        </p:grpSpPr>
        <p:sp>
          <p:nvSpPr>
            <p:cNvPr id="111" name="object 25">
              <a:extLst>
                <a:ext uri="{FF2B5EF4-FFF2-40B4-BE49-F238E27FC236}">
                  <a16:creationId xmlns:a16="http://schemas.microsoft.com/office/drawing/2014/main" id="{0AECDB4A-70F1-3448-BEF4-BA1569930180}"/>
                </a:ext>
              </a:extLst>
            </p:cNvPr>
            <p:cNvSpPr/>
            <p:nvPr/>
          </p:nvSpPr>
          <p:spPr>
            <a:xfrm>
              <a:off x="3454122" y="1572022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25">
              <a:extLst>
                <a:ext uri="{FF2B5EF4-FFF2-40B4-BE49-F238E27FC236}">
                  <a16:creationId xmlns:a16="http://schemas.microsoft.com/office/drawing/2014/main" id="{91822DD3-FCF2-C942-BBE8-AAE610B74E31}"/>
                </a:ext>
              </a:extLst>
            </p:cNvPr>
            <p:cNvSpPr/>
            <p:nvPr/>
          </p:nvSpPr>
          <p:spPr>
            <a:xfrm>
              <a:off x="3769889" y="1572022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25">
              <a:extLst>
                <a:ext uri="{FF2B5EF4-FFF2-40B4-BE49-F238E27FC236}">
                  <a16:creationId xmlns:a16="http://schemas.microsoft.com/office/drawing/2014/main" id="{EFF00D67-A2ED-A942-A20E-670F1C1B2657}"/>
                </a:ext>
              </a:extLst>
            </p:cNvPr>
            <p:cNvSpPr/>
            <p:nvPr/>
          </p:nvSpPr>
          <p:spPr>
            <a:xfrm>
              <a:off x="4085657" y="1572022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25">
              <a:extLst>
                <a:ext uri="{FF2B5EF4-FFF2-40B4-BE49-F238E27FC236}">
                  <a16:creationId xmlns:a16="http://schemas.microsoft.com/office/drawing/2014/main" id="{F89EC8F8-AA64-D74C-8579-1D03670EE23D}"/>
                </a:ext>
              </a:extLst>
            </p:cNvPr>
            <p:cNvSpPr/>
            <p:nvPr/>
          </p:nvSpPr>
          <p:spPr>
            <a:xfrm>
              <a:off x="4398329" y="1565402"/>
              <a:ext cx="126276" cy="201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" name="object 25">
            <a:extLst>
              <a:ext uri="{FF2B5EF4-FFF2-40B4-BE49-F238E27FC236}">
                <a16:creationId xmlns:a16="http://schemas.microsoft.com/office/drawing/2014/main" id="{3ECFB92D-EECA-6C4E-9EA7-9AB2EDBC454F}"/>
              </a:ext>
            </a:extLst>
          </p:cNvPr>
          <p:cNvSpPr/>
          <p:nvPr/>
        </p:nvSpPr>
        <p:spPr>
          <a:xfrm>
            <a:off x="9162428" y="2724828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25">
            <a:extLst>
              <a:ext uri="{FF2B5EF4-FFF2-40B4-BE49-F238E27FC236}">
                <a16:creationId xmlns:a16="http://schemas.microsoft.com/office/drawing/2014/main" id="{74303133-4784-524F-A48E-6CFBDB7BD62D}"/>
              </a:ext>
            </a:extLst>
          </p:cNvPr>
          <p:cNvSpPr/>
          <p:nvPr/>
        </p:nvSpPr>
        <p:spPr>
          <a:xfrm>
            <a:off x="9149049" y="5242653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BAC30B98-672E-2B47-BFCC-1AD3C51F0B34}"/>
              </a:ext>
            </a:extLst>
          </p:cNvPr>
          <p:cNvCxnSpPr/>
          <p:nvPr/>
        </p:nvCxnSpPr>
        <p:spPr>
          <a:xfrm>
            <a:off x="1460500" y="4796204"/>
            <a:ext cx="77759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bject 25">
            <a:extLst>
              <a:ext uri="{FF2B5EF4-FFF2-40B4-BE49-F238E27FC236}">
                <a16:creationId xmlns:a16="http://schemas.microsoft.com/office/drawing/2014/main" id="{1475822D-3236-D448-8A17-3A367C30CD62}"/>
              </a:ext>
            </a:extLst>
          </p:cNvPr>
          <p:cNvSpPr/>
          <p:nvPr/>
        </p:nvSpPr>
        <p:spPr>
          <a:xfrm>
            <a:off x="1475093" y="5252409"/>
            <a:ext cx="126276" cy="201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2646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15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9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17464" y="2853539"/>
            <a:ext cx="603631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30" dirty="0">
                <a:latin typeface="Noto Sans CJK JP"/>
                <a:cs typeface="Noto Sans CJK JP"/>
              </a:rPr>
              <a:t>ラ</a:t>
            </a:r>
            <a:r>
              <a:rPr sz="2900" spc="-135" dirty="0">
                <a:latin typeface="Noto Sans CJK JP"/>
                <a:cs typeface="Noto Sans CJK JP"/>
              </a:rPr>
              <a:t>グ</a:t>
            </a:r>
            <a:r>
              <a:rPr sz="2900" spc="-5" dirty="0">
                <a:latin typeface="Noto Sans CJK JP"/>
                <a:cs typeface="Noto Sans CJK JP"/>
              </a:rPr>
              <a:t>ー</a:t>
            </a:r>
            <a:r>
              <a:rPr sz="2900" spc="-30" dirty="0">
                <a:latin typeface="Noto Sans CJK JP"/>
                <a:cs typeface="Noto Sans CJK JP"/>
              </a:rPr>
              <a:t>に</a:t>
            </a:r>
            <a:r>
              <a:rPr sz="2900" spc="-90" dirty="0">
                <a:latin typeface="Noto Sans CJK JP"/>
                <a:cs typeface="Noto Sans CJK JP"/>
              </a:rPr>
              <a:t>関</a:t>
            </a:r>
            <a:r>
              <a:rPr sz="2900" spc="-175" dirty="0">
                <a:latin typeface="Noto Sans CJK JP"/>
                <a:cs typeface="Noto Sans CJK JP"/>
              </a:rPr>
              <a:t>す</a:t>
            </a:r>
            <a:r>
              <a:rPr sz="2900" spc="-85" dirty="0">
                <a:latin typeface="Noto Sans CJK JP"/>
                <a:cs typeface="Noto Sans CJK JP"/>
              </a:rPr>
              <a:t>る</a:t>
            </a:r>
            <a:r>
              <a:rPr sz="2900" spc="-120" dirty="0">
                <a:latin typeface="Noto Sans CJK JP"/>
                <a:cs typeface="Noto Sans CJK JP"/>
              </a:rPr>
              <a:t>詳</a:t>
            </a:r>
            <a:r>
              <a:rPr sz="2900" spc="-135" dirty="0">
                <a:latin typeface="Noto Sans CJK JP"/>
                <a:cs typeface="Noto Sans CJK JP"/>
              </a:rPr>
              <a:t>し</a:t>
            </a:r>
            <a:r>
              <a:rPr sz="2900" spc="30" dirty="0">
                <a:latin typeface="Noto Sans CJK JP"/>
                <a:cs typeface="Noto Sans CJK JP"/>
              </a:rPr>
              <a:t>い</a:t>
            </a:r>
            <a:r>
              <a:rPr sz="2900" spc="55" dirty="0">
                <a:latin typeface="Noto Sans CJK JP"/>
                <a:cs typeface="Noto Sans CJK JP"/>
              </a:rPr>
              <a:t>情報</a:t>
            </a:r>
            <a:r>
              <a:rPr sz="2900" spc="25" dirty="0">
                <a:latin typeface="Noto Sans CJK JP"/>
                <a:cs typeface="Noto Sans CJK JP"/>
              </a:rPr>
              <a:t>は</a:t>
            </a:r>
            <a:r>
              <a:rPr sz="4950" spc="-7" baseline="-3367" dirty="0">
                <a:latin typeface="Noto Sans CJK JP"/>
                <a:cs typeface="Noto Sans CJK JP"/>
              </a:rPr>
              <a:t>HP</a:t>
            </a:r>
            <a:r>
              <a:rPr sz="2900" spc="-160" dirty="0">
                <a:latin typeface="Noto Sans CJK JP"/>
                <a:cs typeface="Noto Sans CJK JP"/>
              </a:rPr>
              <a:t>から</a:t>
            </a:r>
            <a:endParaRPr sz="2900">
              <a:latin typeface="Noto Sans CJK JP"/>
              <a:cs typeface="Noto Sans CJK JP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0184" y="4150360"/>
            <a:ext cx="3796390" cy="469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00" b="1" spc="145" dirty="0">
                <a:latin typeface="Helvetica"/>
                <a:cs typeface="Helvetica"/>
              </a:rPr>
              <a:t>https</a:t>
            </a:r>
            <a:r>
              <a:rPr sz="4350" b="1" spc="217" baseline="2873" dirty="0">
                <a:latin typeface="Helvetica"/>
                <a:cs typeface="Helvetica"/>
              </a:rPr>
              <a:t>:</a:t>
            </a:r>
            <a:r>
              <a:rPr sz="2900" b="1" spc="145" dirty="0">
                <a:latin typeface="Helvetica"/>
                <a:cs typeface="Helvetica"/>
              </a:rPr>
              <a:t>//</a:t>
            </a:r>
            <a:r>
              <a:rPr sz="2900" b="1" spc="-425" dirty="0">
                <a:latin typeface="Helvetica"/>
                <a:cs typeface="Helvetica"/>
              </a:rPr>
              <a:t> </a:t>
            </a:r>
            <a:r>
              <a:rPr sz="2900" b="1" spc="114" dirty="0">
                <a:latin typeface="Helvetica"/>
                <a:cs typeface="Helvetica"/>
              </a:rPr>
              <a:t>lagoo.jp/</a:t>
            </a:r>
            <a:endParaRPr sz="2900" dirty="0">
              <a:latin typeface="Helvetica"/>
              <a:cs typeface="Helvetic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27125" y="4072890"/>
            <a:ext cx="5438140" cy="546735"/>
          </a:xfrm>
          <a:custGeom>
            <a:avLst/>
            <a:gdLst/>
            <a:ahLst/>
            <a:cxnLst/>
            <a:rect l="l" t="t" r="r" b="b"/>
            <a:pathLst>
              <a:path w="5438140" h="546735">
                <a:moveTo>
                  <a:pt x="5164467" y="546582"/>
                </a:moveTo>
                <a:lnTo>
                  <a:pt x="273278" y="546582"/>
                </a:lnTo>
                <a:lnTo>
                  <a:pt x="224156" y="542179"/>
                </a:lnTo>
                <a:lnTo>
                  <a:pt x="177923" y="529485"/>
                </a:lnTo>
                <a:lnTo>
                  <a:pt x="135350" y="509271"/>
                </a:lnTo>
                <a:lnTo>
                  <a:pt x="97209" y="482309"/>
                </a:lnTo>
                <a:lnTo>
                  <a:pt x="64271" y="449371"/>
                </a:lnTo>
                <a:lnTo>
                  <a:pt x="37310" y="411228"/>
                </a:lnTo>
                <a:lnTo>
                  <a:pt x="17097" y="368653"/>
                </a:lnTo>
                <a:lnTo>
                  <a:pt x="4402" y="322417"/>
                </a:lnTo>
                <a:lnTo>
                  <a:pt x="0" y="273291"/>
                </a:lnTo>
                <a:lnTo>
                  <a:pt x="4402" y="224168"/>
                </a:lnTo>
                <a:lnTo>
                  <a:pt x="17097" y="177934"/>
                </a:lnTo>
                <a:lnTo>
                  <a:pt x="37310" y="135359"/>
                </a:lnTo>
                <a:lnTo>
                  <a:pt x="64271" y="97216"/>
                </a:lnTo>
                <a:lnTo>
                  <a:pt x="97209" y="64277"/>
                </a:lnTo>
                <a:lnTo>
                  <a:pt x="135350" y="37314"/>
                </a:lnTo>
                <a:lnTo>
                  <a:pt x="177923" y="17098"/>
                </a:lnTo>
                <a:lnTo>
                  <a:pt x="224156" y="4403"/>
                </a:lnTo>
                <a:lnTo>
                  <a:pt x="273278" y="0"/>
                </a:lnTo>
                <a:lnTo>
                  <a:pt x="5164467" y="0"/>
                </a:lnTo>
                <a:lnTo>
                  <a:pt x="5213593" y="4403"/>
                </a:lnTo>
                <a:lnTo>
                  <a:pt x="5259829" y="17098"/>
                </a:lnTo>
                <a:lnTo>
                  <a:pt x="5302405" y="37314"/>
                </a:lnTo>
                <a:lnTo>
                  <a:pt x="5340547" y="64277"/>
                </a:lnTo>
                <a:lnTo>
                  <a:pt x="5373485" y="97216"/>
                </a:lnTo>
                <a:lnTo>
                  <a:pt x="5400447" y="135359"/>
                </a:lnTo>
                <a:lnTo>
                  <a:pt x="5420661" y="177934"/>
                </a:lnTo>
                <a:lnTo>
                  <a:pt x="5433356" y="224168"/>
                </a:lnTo>
                <a:lnTo>
                  <a:pt x="5437759" y="273291"/>
                </a:lnTo>
                <a:lnTo>
                  <a:pt x="5433356" y="322417"/>
                </a:lnTo>
                <a:lnTo>
                  <a:pt x="5420661" y="368653"/>
                </a:lnTo>
                <a:lnTo>
                  <a:pt x="5400447" y="411228"/>
                </a:lnTo>
                <a:lnTo>
                  <a:pt x="5373485" y="449371"/>
                </a:lnTo>
                <a:lnTo>
                  <a:pt x="5340547" y="482309"/>
                </a:lnTo>
                <a:lnTo>
                  <a:pt x="5302405" y="509271"/>
                </a:lnTo>
                <a:lnTo>
                  <a:pt x="5259829" y="529485"/>
                </a:lnTo>
                <a:lnTo>
                  <a:pt x="5213593" y="542179"/>
                </a:lnTo>
                <a:lnTo>
                  <a:pt x="5164467" y="546582"/>
                </a:lnTo>
                <a:close/>
              </a:path>
            </a:pathLst>
          </a:custGeom>
          <a:ln w="12700">
            <a:solidFill>
              <a:srgbClr val="22171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82183" y="4196715"/>
            <a:ext cx="334645" cy="346710"/>
          </a:xfrm>
          <a:custGeom>
            <a:avLst/>
            <a:gdLst/>
            <a:ahLst/>
            <a:cxnLst/>
            <a:rect l="l" t="t" r="r" b="b"/>
            <a:pathLst>
              <a:path w="334644" h="346710">
                <a:moveTo>
                  <a:pt x="270675" y="254469"/>
                </a:moveTo>
                <a:lnTo>
                  <a:pt x="220052" y="254469"/>
                </a:lnTo>
                <a:lnTo>
                  <a:pt x="306603" y="344487"/>
                </a:lnTo>
                <a:lnTo>
                  <a:pt x="311277" y="346481"/>
                </a:lnTo>
                <a:lnTo>
                  <a:pt x="321017" y="346481"/>
                </a:lnTo>
                <a:lnTo>
                  <a:pt x="325513" y="344677"/>
                </a:lnTo>
                <a:lnTo>
                  <a:pt x="328930" y="341388"/>
                </a:lnTo>
                <a:lnTo>
                  <a:pt x="333049" y="335436"/>
                </a:lnTo>
                <a:lnTo>
                  <a:pt x="334518" y="328596"/>
                </a:lnTo>
                <a:lnTo>
                  <a:pt x="333319" y="321704"/>
                </a:lnTo>
                <a:lnTo>
                  <a:pt x="329438" y="315594"/>
                </a:lnTo>
                <a:lnTo>
                  <a:pt x="270675" y="254469"/>
                </a:lnTo>
                <a:close/>
              </a:path>
              <a:path w="334644" h="346710">
                <a:moveTo>
                  <a:pt x="139890" y="0"/>
                </a:moveTo>
                <a:lnTo>
                  <a:pt x="95725" y="7143"/>
                </a:lnTo>
                <a:lnTo>
                  <a:pt x="57330" y="27025"/>
                </a:lnTo>
                <a:lnTo>
                  <a:pt x="27028" y="57324"/>
                </a:lnTo>
                <a:lnTo>
                  <a:pt x="7144" y="95720"/>
                </a:lnTo>
                <a:lnTo>
                  <a:pt x="0" y="139890"/>
                </a:lnTo>
                <a:lnTo>
                  <a:pt x="7144" y="184060"/>
                </a:lnTo>
                <a:lnTo>
                  <a:pt x="27028" y="222456"/>
                </a:lnTo>
                <a:lnTo>
                  <a:pt x="57330" y="252755"/>
                </a:lnTo>
                <a:lnTo>
                  <a:pt x="95725" y="272637"/>
                </a:lnTo>
                <a:lnTo>
                  <a:pt x="139890" y="279780"/>
                </a:lnTo>
                <a:lnTo>
                  <a:pt x="161311" y="278156"/>
                </a:lnTo>
                <a:lnTo>
                  <a:pt x="181976" y="273340"/>
                </a:lnTo>
                <a:lnTo>
                  <a:pt x="201639" y="265416"/>
                </a:lnTo>
                <a:lnTo>
                  <a:pt x="220052" y="254469"/>
                </a:lnTo>
                <a:lnTo>
                  <a:pt x="270675" y="254469"/>
                </a:lnTo>
                <a:lnTo>
                  <a:pt x="259918" y="243281"/>
                </a:lnTo>
                <a:lnTo>
                  <a:pt x="139890" y="243281"/>
                </a:lnTo>
                <a:lnTo>
                  <a:pt x="99682" y="235143"/>
                </a:lnTo>
                <a:lnTo>
                  <a:pt x="66809" y="212964"/>
                </a:lnTo>
                <a:lnTo>
                  <a:pt x="44626" y="180096"/>
                </a:lnTo>
                <a:lnTo>
                  <a:pt x="36487" y="139890"/>
                </a:lnTo>
                <a:lnTo>
                  <a:pt x="44626" y="99677"/>
                </a:lnTo>
                <a:lnTo>
                  <a:pt x="66809" y="66805"/>
                </a:lnTo>
                <a:lnTo>
                  <a:pt x="99682" y="44625"/>
                </a:lnTo>
                <a:lnTo>
                  <a:pt x="139890" y="36487"/>
                </a:lnTo>
                <a:lnTo>
                  <a:pt x="231923" y="36487"/>
                </a:lnTo>
                <a:lnTo>
                  <a:pt x="222460" y="27025"/>
                </a:lnTo>
                <a:lnTo>
                  <a:pt x="184062" y="7143"/>
                </a:lnTo>
                <a:lnTo>
                  <a:pt x="139890" y="0"/>
                </a:lnTo>
                <a:close/>
              </a:path>
              <a:path w="334644" h="346710">
                <a:moveTo>
                  <a:pt x="231923" y="36487"/>
                </a:moveTo>
                <a:lnTo>
                  <a:pt x="139890" y="36487"/>
                </a:lnTo>
                <a:lnTo>
                  <a:pt x="180103" y="44625"/>
                </a:lnTo>
                <a:lnTo>
                  <a:pt x="212975" y="66805"/>
                </a:lnTo>
                <a:lnTo>
                  <a:pt x="235155" y="99677"/>
                </a:lnTo>
                <a:lnTo>
                  <a:pt x="243293" y="139890"/>
                </a:lnTo>
                <a:lnTo>
                  <a:pt x="235155" y="180096"/>
                </a:lnTo>
                <a:lnTo>
                  <a:pt x="212975" y="212964"/>
                </a:lnTo>
                <a:lnTo>
                  <a:pt x="180103" y="235143"/>
                </a:lnTo>
                <a:lnTo>
                  <a:pt x="139890" y="243281"/>
                </a:lnTo>
                <a:lnTo>
                  <a:pt x="259918" y="243281"/>
                </a:lnTo>
                <a:lnTo>
                  <a:pt x="246976" y="229819"/>
                </a:lnTo>
                <a:lnTo>
                  <a:pt x="261046" y="209774"/>
                </a:lnTo>
                <a:lnTo>
                  <a:pt x="271333" y="187779"/>
                </a:lnTo>
                <a:lnTo>
                  <a:pt x="277646" y="164321"/>
                </a:lnTo>
                <a:lnTo>
                  <a:pt x="279793" y="139890"/>
                </a:lnTo>
                <a:lnTo>
                  <a:pt x="272649" y="95720"/>
                </a:lnTo>
                <a:lnTo>
                  <a:pt x="252764" y="57324"/>
                </a:lnTo>
                <a:lnTo>
                  <a:pt x="231923" y="364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17</a:t>
            </a:fld>
            <a:endParaRPr spc="-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</p:spTree>
    <p:extLst>
      <p:ext uri="{BB962C8B-B14F-4D97-AF65-F5344CB8AC3E}">
        <p14:creationId xmlns:p14="http://schemas.microsoft.com/office/powerpoint/2010/main" val="1834856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45274"/>
            <a:ext cx="4940033" cy="6814731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4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6003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004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566000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55745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134324" y="949135"/>
            <a:ext cx="4940032" cy="5283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dirty="0">
                <a:latin typeface="NotoSansCJKjp-Medium"/>
                <a:cs typeface="NotoSansCJKjp-Medium"/>
              </a:rPr>
              <a:t>LAGOO</a:t>
            </a:r>
            <a:r>
              <a:rPr lang="ja-JP" altLang="en-US" sz="3600">
                <a:latin typeface="NotoSansCJKjp-Medium"/>
                <a:cs typeface="NotoSansCJKjp-Medium"/>
              </a:rPr>
              <a:t>はこんなサービス</a:t>
            </a:r>
            <a:endParaRPr sz="3600" dirty="0">
              <a:latin typeface="NotoSansCJKjp-Medium"/>
              <a:cs typeface="NotoSansCJKjp-Medium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71969" y="2686663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1066" y="0"/>
                </a:moveTo>
                <a:lnTo>
                  <a:pt x="103319" y="7700"/>
                </a:lnTo>
                <a:lnTo>
                  <a:pt x="61850" y="29144"/>
                </a:lnTo>
                <a:lnTo>
                  <a:pt x="29148" y="61842"/>
                </a:lnTo>
                <a:lnTo>
                  <a:pt x="7701" y="103308"/>
                </a:lnTo>
                <a:lnTo>
                  <a:pt x="0" y="151053"/>
                </a:lnTo>
                <a:lnTo>
                  <a:pt x="7701" y="198799"/>
                </a:lnTo>
                <a:lnTo>
                  <a:pt x="29148" y="240264"/>
                </a:lnTo>
                <a:lnTo>
                  <a:pt x="61850" y="272963"/>
                </a:lnTo>
                <a:lnTo>
                  <a:pt x="103319" y="294406"/>
                </a:lnTo>
                <a:lnTo>
                  <a:pt x="151066" y="302107"/>
                </a:lnTo>
                <a:lnTo>
                  <a:pt x="198806" y="294406"/>
                </a:lnTo>
                <a:lnTo>
                  <a:pt x="240272" y="272963"/>
                </a:lnTo>
                <a:lnTo>
                  <a:pt x="242674" y="270560"/>
                </a:lnTo>
                <a:lnTo>
                  <a:pt x="151066" y="270560"/>
                </a:lnTo>
                <a:lnTo>
                  <a:pt x="104591" y="261153"/>
                </a:lnTo>
                <a:lnTo>
                  <a:pt x="66600" y="235515"/>
                </a:lnTo>
                <a:lnTo>
                  <a:pt x="40965" y="197523"/>
                </a:lnTo>
                <a:lnTo>
                  <a:pt x="31559" y="151053"/>
                </a:lnTo>
                <a:lnTo>
                  <a:pt x="40965" y="104577"/>
                </a:lnTo>
                <a:lnTo>
                  <a:pt x="66600" y="66581"/>
                </a:lnTo>
                <a:lnTo>
                  <a:pt x="104591" y="40941"/>
                </a:lnTo>
                <a:lnTo>
                  <a:pt x="151066" y="31534"/>
                </a:lnTo>
                <a:lnTo>
                  <a:pt x="242662" y="31534"/>
                </a:lnTo>
                <a:lnTo>
                  <a:pt x="240272" y="29144"/>
                </a:lnTo>
                <a:lnTo>
                  <a:pt x="198806" y="7700"/>
                </a:lnTo>
                <a:lnTo>
                  <a:pt x="151066" y="0"/>
                </a:lnTo>
                <a:close/>
              </a:path>
              <a:path w="302260" h="302260">
                <a:moveTo>
                  <a:pt x="242662" y="31534"/>
                </a:moveTo>
                <a:lnTo>
                  <a:pt x="151066" y="31534"/>
                </a:lnTo>
                <a:lnTo>
                  <a:pt x="197533" y="40941"/>
                </a:lnTo>
                <a:lnTo>
                  <a:pt x="235521" y="66581"/>
                </a:lnTo>
                <a:lnTo>
                  <a:pt x="261155" y="104577"/>
                </a:lnTo>
                <a:lnTo>
                  <a:pt x="270560" y="151053"/>
                </a:lnTo>
                <a:lnTo>
                  <a:pt x="261155" y="197523"/>
                </a:lnTo>
                <a:lnTo>
                  <a:pt x="235521" y="235515"/>
                </a:lnTo>
                <a:lnTo>
                  <a:pt x="197533" y="261153"/>
                </a:lnTo>
                <a:lnTo>
                  <a:pt x="151066" y="270560"/>
                </a:lnTo>
                <a:lnTo>
                  <a:pt x="242674" y="270560"/>
                </a:lnTo>
                <a:lnTo>
                  <a:pt x="272972" y="240264"/>
                </a:lnTo>
                <a:lnTo>
                  <a:pt x="294418" y="198799"/>
                </a:lnTo>
                <a:lnTo>
                  <a:pt x="302120" y="151053"/>
                </a:lnTo>
                <a:lnTo>
                  <a:pt x="294418" y="103308"/>
                </a:lnTo>
                <a:lnTo>
                  <a:pt x="272972" y="61842"/>
                </a:lnTo>
                <a:lnTo>
                  <a:pt x="242662" y="31534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481" y="2718720"/>
            <a:ext cx="241868" cy="1925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71969" y="3369066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1066" y="0"/>
                </a:moveTo>
                <a:lnTo>
                  <a:pt x="103319" y="7700"/>
                </a:lnTo>
                <a:lnTo>
                  <a:pt x="61850" y="29144"/>
                </a:lnTo>
                <a:lnTo>
                  <a:pt x="29148" y="61845"/>
                </a:lnTo>
                <a:lnTo>
                  <a:pt x="7701" y="103315"/>
                </a:lnTo>
                <a:lnTo>
                  <a:pt x="0" y="151066"/>
                </a:lnTo>
                <a:lnTo>
                  <a:pt x="7701" y="198811"/>
                </a:lnTo>
                <a:lnTo>
                  <a:pt x="29148" y="240277"/>
                </a:lnTo>
                <a:lnTo>
                  <a:pt x="61850" y="272976"/>
                </a:lnTo>
                <a:lnTo>
                  <a:pt x="103319" y="294419"/>
                </a:lnTo>
                <a:lnTo>
                  <a:pt x="151066" y="302120"/>
                </a:lnTo>
                <a:lnTo>
                  <a:pt x="198806" y="294419"/>
                </a:lnTo>
                <a:lnTo>
                  <a:pt x="240272" y="272976"/>
                </a:lnTo>
                <a:lnTo>
                  <a:pt x="242674" y="270573"/>
                </a:lnTo>
                <a:lnTo>
                  <a:pt x="151066" y="270573"/>
                </a:lnTo>
                <a:lnTo>
                  <a:pt x="104591" y="261165"/>
                </a:lnTo>
                <a:lnTo>
                  <a:pt x="66600" y="235527"/>
                </a:lnTo>
                <a:lnTo>
                  <a:pt x="40965" y="197535"/>
                </a:lnTo>
                <a:lnTo>
                  <a:pt x="31559" y="151066"/>
                </a:lnTo>
                <a:lnTo>
                  <a:pt x="40965" y="104589"/>
                </a:lnTo>
                <a:lnTo>
                  <a:pt x="66600" y="66594"/>
                </a:lnTo>
                <a:lnTo>
                  <a:pt x="104591" y="40954"/>
                </a:lnTo>
                <a:lnTo>
                  <a:pt x="151066" y="31546"/>
                </a:lnTo>
                <a:lnTo>
                  <a:pt x="242673" y="31546"/>
                </a:lnTo>
                <a:lnTo>
                  <a:pt x="240272" y="29144"/>
                </a:lnTo>
                <a:lnTo>
                  <a:pt x="198806" y="7700"/>
                </a:lnTo>
                <a:lnTo>
                  <a:pt x="151066" y="0"/>
                </a:lnTo>
                <a:close/>
              </a:path>
              <a:path w="302260" h="302260">
                <a:moveTo>
                  <a:pt x="242673" y="31546"/>
                </a:moveTo>
                <a:lnTo>
                  <a:pt x="151066" y="31546"/>
                </a:lnTo>
                <a:lnTo>
                  <a:pt x="197533" y="40954"/>
                </a:lnTo>
                <a:lnTo>
                  <a:pt x="235521" y="66594"/>
                </a:lnTo>
                <a:lnTo>
                  <a:pt x="261155" y="104589"/>
                </a:lnTo>
                <a:lnTo>
                  <a:pt x="270560" y="151066"/>
                </a:lnTo>
                <a:lnTo>
                  <a:pt x="261155" y="197535"/>
                </a:lnTo>
                <a:lnTo>
                  <a:pt x="235521" y="235527"/>
                </a:lnTo>
                <a:lnTo>
                  <a:pt x="197533" y="261165"/>
                </a:lnTo>
                <a:lnTo>
                  <a:pt x="151066" y="270573"/>
                </a:lnTo>
                <a:lnTo>
                  <a:pt x="242674" y="270573"/>
                </a:lnTo>
                <a:lnTo>
                  <a:pt x="272972" y="240277"/>
                </a:lnTo>
                <a:lnTo>
                  <a:pt x="294418" y="198811"/>
                </a:lnTo>
                <a:lnTo>
                  <a:pt x="302120" y="151066"/>
                </a:lnTo>
                <a:lnTo>
                  <a:pt x="294418" y="103315"/>
                </a:lnTo>
                <a:lnTo>
                  <a:pt x="272972" y="61845"/>
                </a:lnTo>
                <a:lnTo>
                  <a:pt x="242673" y="31546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29481" y="3401122"/>
            <a:ext cx="241868" cy="1926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71969" y="4051480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1066" y="0"/>
                </a:moveTo>
                <a:lnTo>
                  <a:pt x="103319" y="7700"/>
                </a:lnTo>
                <a:lnTo>
                  <a:pt x="61850" y="29144"/>
                </a:lnTo>
                <a:lnTo>
                  <a:pt x="29148" y="61842"/>
                </a:lnTo>
                <a:lnTo>
                  <a:pt x="7701" y="103308"/>
                </a:lnTo>
                <a:lnTo>
                  <a:pt x="0" y="151053"/>
                </a:lnTo>
                <a:lnTo>
                  <a:pt x="7701" y="198799"/>
                </a:lnTo>
                <a:lnTo>
                  <a:pt x="29148" y="240264"/>
                </a:lnTo>
                <a:lnTo>
                  <a:pt x="61850" y="272963"/>
                </a:lnTo>
                <a:lnTo>
                  <a:pt x="103319" y="294406"/>
                </a:lnTo>
                <a:lnTo>
                  <a:pt x="151066" y="302107"/>
                </a:lnTo>
                <a:lnTo>
                  <a:pt x="198806" y="294406"/>
                </a:lnTo>
                <a:lnTo>
                  <a:pt x="240272" y="272963"/>
                </a:lnTo>
                <a:lnTo>
                  <a:pt x="242674" y="270560"/>
                </a:lnTo>
                <a:lnTo>
                  <a:pt x="151066" y="270560"/>
                </a:lnTo>
                <a:lnTo>
                  <a:pt x="104591" y="261155"/>
                </a:lnTo>
                <a:lnTo>
                  <a:pt x="66600" y="235519"/>
                </a:lnTo>
                <a:lnTo>
                  <a:pt x="40965" y="197528"/>
                </a:lnTo>
                <a:lnTo>
                  <a:pt x="31559" y="151053"/>
                </a:lnTo>
                <a:lnTo>
                  <a:pt x="40965" y="104579"/>
                </a:lnTo>
                <a:lnTo>
                  <a:pt x="66600" y="66587"/>
                </a:lnTo>
                <a:lnTo>
                  <a:pt x="104591" y="40952"/>
                </a:lnTo>
                <a:lnTo>
                  <a:pt x="151066" y="31546"/>
                </a:lnTo>
                <a:lnTo>
                  <a:pt x="242674" y="31546"/>
                </a:lnTo>
                <a:lnTo>
                  <a:pt x="240272" y="29144"/>
                </a:lnTo>
                <a:lnTo>
                  <a:pt x="198806" y="7700"/>
                </a:lnTo>
                <a:lnTo>
                  <a:pt x="151066" y="0"/>
                </a:lnTo>
                <a:close/>
              </a:path>
              <a:path w="302260" h="302260">
                <a:moveTo>
                  <a:pt x="242674" y="31546"/>
                </a:moveTo>
                <a:lnTo>
                  <a:pt x="151066" y="31546"/>
                </a:lnTo>
                <a:lnTo>
                  <a:pt x="197533" y="40952"/>
                </a:lnTo>
                <a:lnTo>
                  <a:pt x="235521" y="66587"/>
                </a:lnTo>
                <a:lnTo>
                  <a:pt x="261155" y="104579"/>
                </a:lnTo>
                <a:lnTo>
                  <a:pt x="270560" y="151053"/>
                </a:lnTo>
                <a:lnTo>
                  <a:pt x="261155" y="197528"/>
                </a:lnTo>
                <a:lnTo>
                  <a:pt x="235521" y="235519"/>
                </a:lnTo>
                <a:lnTo>
                  <a:pt x="197533" y="261155"/>
                </a:lnTo>
                <a:lnTo>
                  <a:pt x="151066" y="270560"/>
                </a:lnTo>
                <a:lnTo>
                  <a:pt x="242674" y="270560"/>
                </a:lnTo>
                <a:lnTo>
                  <a:pt x="272972" y="240264"/>
                </a:lnTo>
                <a:lnTo>
                  <a:pt x="294418" y="198799"/>
                </a:lnTo>
                <a:lnTo>
                  <a:pt x="302120" y="151053"/>
                </a:lnTo>
                <a:lnTo>
                  <a:pt x="294418" y="103308"/>
                </a:lnTo>
                <a:lnTo>
                  <a:pt x="272972" y="61842"/>
                </a:lnTo>
                <a:lnTo>
                  <a:pt x="242674" y="31546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29481" y="4083536"/>
            <a:ext cx="241868" cy="1925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71969" y="4733881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151066" y="0"/>
                </a:moveTo>
                <a:lnTo>
                  <a:pt x="103319" y="7700"/>
                </a:lnTo>
                <a:lnTo>
                  <a:pt x="61850" y="29144"/>
                </a:lnTo>
                <a:lnTo>
                  <a:pt x="29148" y="61845"/>
                </a:lnTo>
                <a:lnTo>
                  <a:pt x="7701" y="103315"/>
                </a:lnTo>
                <a:lnTo>
                  <a:pt x="0" y="151066"/>
                </a:lnTo>
                <a:lnTo>
                  <a:pt x="7701" y="198811"/>
                </a:lnTo>
                <a:lnTo>
                  <a:pt x="29148" y="240277"/>
                </a:lnTo>
                <a:lnTo>
                  <a:pt x="61850" y="272976"/>
                </a:lnTo>
                <a:lnTo>
                  <a:pt x="103319" y="294419"/>
                </a:lnTo>
                <a:lnTo>
                  <a:pt x="151066" y="302120"/>
                </a:lnTo>
                <a:lnTo>
                  <a:pt x="198806" y="294419"/>
                </a:lnTo>
                <a:lnTo>
                  <a:pt x="240272" y="272976"/>
                </a:lnTo>
                <a:lnTo>
                  <a:pt x="242674" y="270573"/>
                </a:lnTo>
                <a:lnTo>
                  <a:pt x="151066" y="270573"/>
                </a:lnTo>
                <a:lnTo>
                  <a:pt x="104591" y="261165"/>
                </a:lnTo>
                <a:lnTo>
                  <a:pt x="66600" y="235527"/>
                </a:lnTo>
                <a:lnTo>
                  <a:pt x="40965" y="197535"/>
                </a:lnTo>
                <a:lnTo>
                  <a:pt x="31559" y="151066"/>
                </a:lnTo>
                <a:lnTo>
                  <a:pt x="40965" y="104589"/>
                </a:lnTo>
                <a:lnTo>
                  <a:pt x="66600" y="66594"/>
                </a:lnTo>
                <a:lnTo>
                  <a:pt x="104591" y="40954"/>
                </a:lnTo>
                <a:lnTo>
                  <a:pt x="151066" y="31546"/>
                </a:lnTo>
                <a:lnTo>
                  <a:pt x="242673" y="31546"/>
                </a:lnTo>
                <a:lnTo>
                  <a:pt x="240272" y="29144"/>
                </a:lnTo>
                <a:lnTo>
                  <a:pt x="198806" y="7700"/>
                </a:lnTo>
                <a:lnTo>
                  <a:pt x="151066" y="0"/>
                </a:lnTo>
                <a:close/>
              </a:path>
              <a:path w="302260" h="302260">
                <a:moveTo>
                  <a:pt x="242673" y="31546"/>
                </a:moveTo>
                <a:lnTo>
                  <a:pt x="151066" y="31546"/>
                </a:lnTo>
                <a:lnTo>
                  <a:pt x="197533" y="40954"/>
                </a:lnTo>
                <a:lnTo>
                  <a:pt x="235521" y="66594"/>
                </a:lnTo>
                <a:lnTo>
                  <a:pt x="261155" y="104589"/>
                </a:lnTo>
                <a:lnTo>
                  <a:pt x="270560" y="151066"/>
                </a:lnTo>
                <a:lnTo>
                  <a:pt x="261155" y="197535"/>
                </a:lnTo>
                <a:lnTo>
                  <a:pt x="235521" y="235527"/>
                </a:lnTo>
                <a:lnTo>
                  <a:pt x="197533" y="261165"/>
                </a:lnTo>
                <a:lnTo>
                  <a:pt x="151066" y="270573"/>
                </a:lnTo>
                <a:lnTo>
                  <a:pt x="242674" y="270573"/>
                </a:lnTo>
                <a:lnTo>
                  <a:pt x="272972" y="240277"/>
                </a:lnTo>
                <a:lnTo>
                  <a:pt x="294418" y="198811"/>
                </a:lnTo>
                <a:lnTo>
                  <a:pt x="302120" y="151066"/>
                </a:lnTo>
                <a:lnTo>
                  <a:pt x="294418" y="103315"/>
                </a:lnTo>
                <a:lnTo>
                  <a:pt x="272972" y="61845"/>
                </a:lnTo>
                <a:lnTo>
                  <a:pt x="242673" y="31546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29481" y="4765937"/>
            <a:ext cx="241868" cy="1926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60997" y="5900977"/>
            <a:ext cx="6660515" cy="585470"/>
          </a:xfrm>
          <a:custGeom>
            <a:avLst/>
            <a:gdLst/>
            <a:ahLst/>
            <a:cxnLst/>
            <a:rect l="l" t="t" r="r" b="b"/>
            <a:pathLst>
              <a:path w="6660515" h="585470">
                <a:moveTo>
                  <a:pt x="6367348" y="0"/>
                </a:moveTo>
                <a:lnTo>
                  <a:pt x="292658" y="0"/>
                </a:lnTo>
                <a:lnTo>
                  <a:pt x="245187" y="3830"/>
                </a:lnTo>
                <a:lnTo>
                  <a:pt x="200155" y="14919"/>
                </a:lnTo>
                <a:lnTo>
                  <a:pt x="158164" y="32665"/>
                </a:lnTo>
                <a:lnTo>
                  <a:pt x="119817" y="56465"/>
                </a:lnTo>
                <a:lnTo>
                  <a:pt x="85717" y="85717"/>
                </a:lnTo>
                <a:lnTo>
                  <a:pt x="56465" y="119817"/>
                </a:lnTo>
                <a:lnTo>
                  <a:pt x="32665" y="158164"/>
                </a:lnTo>
                <a:lnTo>
                  <a:pt x="14919" y="200155"/>
                </a:lnTo>
                <a:lnTo>
                  <a:pt x="3830" y="245187"/>
                </a:lnTo>
                <a:lnTo>
                  <a:pt x="0" y="292658"/>
                </a:lnTo>
                <a:lnTo>
                  <a:pt x="3830" y="340130"/>
                </a:lnTo>
                <a:lnTo>
                  <a:pt x="14919" y="385162"/>
                </a:lnTo>
                <a:lnTo>
                  <a:pt x="32665" y="427153"/>
                </a:lnTo>
                <a:lnTo>
                  <a:pt x="56465" y="465500"/>
                </a:lnTo>
                <a:lnTo>
                  <a:pt x="85717" y="499600"/>
                </a:lnTo>
                <a:lnTo>
                  <a:pt x="119817" y="528851"/>
                </a:lnTo>
                <a:lnTo>
                  <a:pt x="158164" y="552651"/>
                </a:lnTo>
                <a:lnTo>
                  <a:pt x="200155" y="570397"/>
                </a:lnTo>
                <a:lnTo>
                  <a:pt x="245187" y="581487"/>
                </a:lnTo>
                <a:lnTo>
                  <a:pt x="292658" y="585317"/>
                </a:lnTo>
                <a:lnTo>
                  <a:pt x="6367348" y="585317"/>
                </a:lnTo>
                <a:lnTo>
                  <a:pt x="6414819" y="581487"/>
                </a:lnTo>
                <a:lnTo>
                  <a:pt x="6459851" y="570397"/>
                </a:lnTo>
                <a:lnTo>
                  <a:pt x="6501842" y="552651"/>
                </a:lnTo>
                <a:lnTo>
                  <a:pt x="6540189" y="528851"/>
                </a:lnTo>
                <a:lnTo>
                  <a:pt x="6574289" y="499600"/>
                </a:lnTo>
                <a:lnTo>
                  <a:pt x="6603541" y="465500"/>
                </a:lnTo>
                <a:lnTo>
                  <a:pt x="6627341" y="427153"/>
                </a:lnTo>
                <a:lnTo>
                  <a:pt x="6645087" y="385162"/>
                </a:lnTo>
                <a:lnTo>
                  <a:pt x="6656176" y="340130"/>
                </a:lnTo>
                <a:lnTo>
                  <a:pt x="6660007" y="292658"/>
                </a:lnTo>
                <a:lnTo>
                  <a:pt x="6656176" y="245187"/>
                </a:lnTo>
                <a:lnTo>
                  <a:pt x="6645087" y="200155"/>
                </a:lnTo>
                <a:lnTo>
                  <a:pt x="6627341" y="158164"/>
                </a:lnTo>
                <a:lnTo>
                  <a:pt x="6603541" y="119817"/>
                </a:lnTo>
                <a:lnTo>
                  <a:pt x="6574289" y="85717"/>
                </a:lnTo>
                <a:lnTo>
                  <a:pt x="6540189" y="56465"/>
                </a:lnTo>
                <a:lnTo>
                  <a:pt x="6501842" y="32665"/>
                </a:lnTo>
                <a:lnTo>
                  <a:pt x="6459851" y="14919"/>
                </a:lnTo>
                <a:lnTo>
                  <a:pt x="6414819" y="3830"/>
                </a:lnTo>
                <a:lnTo>
                  <a:pt x="6367348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002984" y="2426804"/>
            <a:ext cx="3952755" cy="2650021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455613" marR="5080" indent="31750">
              <a:lnSpc>
                <a:spcPct val="154400"/>
              </a:lnSpc>
              <a:spcBef>
                <a:spcPts val="170"/>
              </a:spcBef>
            </a:pPr>
            <a:r>
              <a:rPr sz="2800" b="1" spc="5" dirty="0">
                <a:latin typeface="Helvetica"/>
                <a:cs typeface="Helvetica"/>
              </a:rPr>
              <a:t>24</a:t>
            </a:r>
            <a:r>
              <a:rPr sz="2800" b="1" spc="85" dirty="0">
                <a:latin typeface="Noto Sans CJK JP"/>
                <a:cs typeface="Noto Sans CJK JP"/>
              </a:rPr>
              <a:t>時間利用可</a:t>
            </a:r>
            <a:r>
              <a:rPr sz="2800" b="1" spc="125" dirty="0">
                <a:latin typeface="Noto Sans CJK JP"/>
                <a:cs typeface="Noto Sans CJK JP"/>
              </a:rPr>
              <a:t>能</a:t>
            </a:r>
            <a:r>
              <a:rPr lang="en-US" altLang="ja-JP" sz="2800" b="1" spc="125" dirty="0">
                <a:latin typeface="Noto Sans CJK JP"/>
                <a:cs typeface="Noto Sans CJK JP"/>
              </a:rPr>
              <a:t> !</a:t>
            </a:r>
            <a:endParaRPr lang="en-US" altLang="ja-JP" sz="2800" b="1" baseline="-5555" dirty="0">
              <a:latin typeface="Noto Sans CJK JP"/>
              <a:cs typeface="Noto Sans CJK JP"/>
            </a:endParaRPr>
          </a:p>
          <a:p>
            <a:pPr marL="455613" marR="5080" indent="31750">
              <a:lnSpc>
                <a:spcPct val="154400"/>
              </a:lnSpc>
              <a:spcBef>
                <a:spcPts val="170"/>
              </a:spcBef>
            </a:pPr>
            <a:r>
              <a:rPr sz="2800" b="1" spc="185" dirty="0" err="1">
                <a:latin typeface="Noto Sans CJK JP"/>
                <a:cs typeface="Noto Sans CJK JP"/>
              </a:rPr>
              <a:t>便利な</a:t>
            </a:r>
            <a:r>
              <a:rPr sz="2800" b="1" spc="85" dirty="0" err="1">
                <a:latin typeface="Noto Sans CJK JP"/>
                <a:cs typeface="Noto Sans CJK JP"/>
              </a:rPr>
              <a:t>専</a:t>
            </a:r>
            <a:r>
              <a:rPr sz="2800" b="1" spc="135" dirty="0" err="1">
                <a:latin typeface="Noto Sans CJK JP"/>
                <a:cs typeface="Noto Sans CJK JP"/>
              </a:rPr>
              <a:t>用ア</a:t>
            </a:r>
            <a:r>
              <a:rPr sz="2800" b="1" spc="-65" dirty="0" err="1">
                <a:latin typeface="Noto Sans CJK JP"/>
                <a:cs typeface="Noto Sans CJK JP"/>
              </a:rPr>
              <a:t>プ</a:t>
            </a:r>
            <a:r>
              <a:rPr lang="ja-JP" altLang="en-US" sz="2800" b="1" spc="65">
                <a:latin typeface="Noto Sans CJK JP"/>
                <a:cs typeface="Noto Sans CJK JP"/>
              </a:rPr>
              <a:t>リ</a:t>
            </a:r>
            <a:r>
              <a:rPr lang="en-US" altLang="ja-JP" sz="2800" b="1" spc="125" dirty="0">
                <a:latin typeface="Noto Sans CJK JP"/>
                <a:cs typeface="Noto Sans CJK JP"/>
              </a:rPr>
              <a:t>!</a:t>
            </a:r>
            <a:endParaRPr lang="en-US" altLang="ja-JP" sz="2800" b="1" baseline="-1915" dirty="0">
              <a:latin typeface="Noto Sans CJK JP"/>
              <a:cs typeface="Noto Sans CJK JP"/>
            </a:endParaRPr>
          </a:p>
          <a:p>
            <a:pPr marL="455613" marR="5080" indent="31750">
              <a:lnSpc>
                <a:spcPct val="154400"/>
              </a:lnSpc>
              <a:spcBef>
                <a:spcPts val="170"/>
              </a:spcBef>
            </a:pPr>
            <a:r>
              <a:rPr lang="ja-JP" altLang="en-US" sz="2800" b="1" spc="85">
                <a:latin typeface="Noto Sans CJK JP"/>
                <a:cs typeface="Noto Sans CJK JP"/>
              </a:rPr>
              <a:t>キャッスレス決済</a:t>
            </a:r>
            <a:r>
              <a:rPr lang="en-US" altLang="ja-JP" sz="2800" b="1" spc="125" dirty="0">
                <a:latin typeface="Noto Sans CJK JP"/>
                <a:cs typeface="Noto Sans CJK JP"/>
              </a:rPr>
              <a:t>!</a:t>
            </a:r>
            <a:r>
              <a:rPr sz="2800" b="1" baseline="-4789" dirty="0">
                <a:latin typeface="Noto Sans CJK JP"/>
                <a:cs typeface="Noto Sans CJK JP"/>
              </a:rPr>
              <a:t> </a:t>
            </a:r>
            <a:endParaRPr lang="en-US" altLang="ja-JP" sz="2800" b="1" baseline="-4789" dirty="0">
              <a:latin typeface="Noto Sans CJK JP"/>
              <a:cs typeface="Noto Sans CJK JP"/>
            </a:endParaRPr>
          </a:p>
          <a:p>
            <a:pPr marL="455613" marR="5080" indent="31750">
              <a:lnSpc>
                <a:spcPct val="154400"/>
              </a:lnSpc>
              <a:spcBef>
                <a:spcPts val="170"/>
              </a:spcBef>
            </a:pPr>
            <a:r>
              <a:rPr sz="2800" b="1" spc="-65" dirty="0" err="1">
                <a:latin typeface="Noto Sans CJK JP"/>
                <a:cs typeface="Noto Sans CJK JP"/>
              </a:rPr>
              <a:t>近</a:t>
            </a:r>
            <a:r>
              <a:rPr sz="2800" b="1" spc="-215" dirty="0" err="1">
                <a:latin typeface="Noto Sans CJK JP"/>
                <a:cs typeface="Noto Sans CJK JP"/>
              </a:rPr>
              <a:t>く</a:t>
            </a:r>
            <a:r>
              <a:rPr sz="2800" b="1" spc="85" dirty="0" err="1">
                <a:latin typeface="Noto Sans CJK JP"/>
                <a:cs typeface="Noto Sans CJK JP"/>
              </a:rPr>
              <a:t>て</a:t>
            </a:r>
            <a:r>
              <a:rPr sz="2800" b="1" spc="185" dirty="0" err="1">
                <a:latin typeface="Noto Sans CJK JP"/>
                <a:cs typeface="Noto Sans CJK JP"/>
              </a:rPr>
              <a:t>便</a:t>
            </a:r>
            <a:r>
              <a:rPr sz="2800" b="1" spc="310" dirty="0" err="1">
                <a:latin typeface="Noto Sans CJK JP"/>
                <a:cs typeface="Noto Sans CJK JP"/>
              </a:rPr>
              <a:t>利</a:t>
            </a:r>
            <a:r>
              <a:rPr lang="en-US" altLang="ja-JP" sz="2800" b="1" spc="125" dirty="0">
                <a:latin typeface="Noto Sans CJK JP"/>
                <a:cs typeface="Noto Sans CJK JP"/>
              </a:rPr>
              <a:t>!</a:t>
            </a:r>
            <a:endParaRPr sz="2800" baseline="-3831" dirty="0">
              <a:latin typeface="Noto Sans CJK JP"/>
              <a:cs typeface="Noto Sans CJK JP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346330" y="6103757"/>
            <a:ext cx="93345" cy="228600"/>
          </a:xfrm>
          <a:custGeom>
            <a:avLst/>
            <a:gdLst/>
            <a:ahLst/>
            <a:cxnLst/>
            <a:rect l="l" t="t" r="r" b="b"/>
            <a:pathLst>
              <a:path w="93344" h="228600">
                <a:moveTo>
                  <a:pt x="0" y="0"/>
                </a:moveTo>
                <a:lnTo>
                  <a:pt x="93129" y="228600"/>
                </a:lnTo>
              </a:path>
            </a:pathLst>
          </a:custGeom>
          <a:ln w="2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02660" y="6103757"/>
            <a:ext cx="93345" cy="228600"/>
          </a:xfrm>
          <a:custGeom>
            <a:avLst/>
            <a:gdLst/>
            <a:ahLst/>
            <a:cxnLst/>
            <a:rect l="l" t="t" r="r" b="b"/>
            <a:pathLst>
              <a:path w="93345" h="228600">
                <a:moveTo>
                  <a:pt x="93141" y="0"/>
                </a:moveTo>
                <a:lnTo>
                  <a:pt x="0" y="228600"/>
                </a:lnTo>
              </a:path>
            </a:pathLst>
          </a:custGeom>
          <a:ln w="288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E25B74BC-7318-334B-A1D7-4BDBF815579A}"/>
              </a:ext>
            </a:extLst>
          </p:cNvPr>
          <p:cNvSpPr txBox="1"/>
          <p:nvPr/>
        </p:nvSpPr>
        <p:spPr>
          <a:xfrm>
            <a:off x="2393002" y="5825738"/>
            <a:ext cx="6995117" cy="571951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96838" marR="5080" indent="15875">
              <a:lnSpc>
                <a:spcPct val="154400"/>
              </a:lnSpc>
              <a:spcBef>
                <a:spcPts val="170"/>
              </a:spcBef>
            </a:pPr>
            <a:r>
              <a:rPr lang="ja-JP" altLang="en-US" sz="2150" b="1" spc="120">
                <a:latin typeface="Noto Sans CJK JP"/>
                <a:cs typeface="Noto Sans CJK JP"/>
              </a:rPr>
              <a:t>クリーニングサービスを進化させる最新ツール</a:t>
            </a:r>
            <a:r>
              <a:rPr lang="en-US" altLang="ja-JP" sz="3900" b="1" spc="150" baseline="-4273" dirty="0">
                <a:latin typeface="Noto Sans CJK JP"/>
                <a:cs typeface="Noto Sans CJK JP"/>
              </a:rPr>
              <a:t>!</a:t>
            </a:r>
            <a:endParaRPr sz="3900" baseline="-4273" dirty="0">
              <a:latin typeface="Noto Sans CJK JP"/>
              <a:cs typeface="Noto Sans CJK JP"/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id="{A4905DC3-073B-2849-B0BD-32339AD64009}"/>
              </a:ext>
            </a:extLst>
          </p:cNvPr>
          <p:cNvSpPr txBox="1">
            <a:spLocks/>
          </p:cNvSpPr>
          <p:nvPr/>
        </p:nvSpPr>
        <p:spPr>
          <a:xfrm>
            <a:off x="5713333" y="1558040"/>
            <a:ext cx="3782013" cy="5283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>
            <a:lvl1pPr>
              <a:defRPr sz="3400" b="1" i="0">
                <a:solidFill>
                  <a:schemeClr val="tx1"/>
                </a:solidFill>
                <a:latin typeface="NotoSansCJKjp-Black"/>
                <a:ea typeface="+mj-ea"/>
                <a:cs typeface="NotoSansCJKjp-Black"/>
              </a:defRPr>
            </a:lvl1pPr>
          </a:lstStyle>
          <a:p>
            <a:pPr marL="12700">
              <a:spcBef>
                <a:spcPts val="100"/>
              </a:spcBef>
            </a:pPr>
            <a:r>
              <a:rPr kumimoji="0" lang="en-US" altLang="ja-JP" sz="2400" kern="0" dirty="0">
                <a:latin typeface="NotoSansCJKjp-Medium"/>
                <a:cs typeface="NotoSansCJKjp-Medium"/>
              </a:rPr>
              <a:t>[ </a:t>
            </a:r>
            <a:r>
              <a:rPr kumimoji="0" lang="ja-JP" altLang="en-US" sz="2400" kern="0">
                <a:latin typeface="NotoSansCJKjp-Medium"/>
                <a:cs typeface="NotoSansCJKjp-Medium"/>
              </a:rPr>
              <a:t>日本初　特許取得済み</a:t>
            </a:r>
            <a:r>
              <a:rPr kumimoji="0" lang="en-US" altLang="ja-JP" sz="2400" kern="0" dirty="0">
                <a:latin typeface="NotoSansCJKjp-Medium"/>
                <a:cs typeface="NotoSansCJKjp-Medium"/>
              </a:rPr>
              <a:t> ]</a:t>
            </a:r>
            <a:endParaRPr kumimoji="0" lang="ja-JP" altLang="en-US" sz="2400" kern="0" dirty="0">
              <a:latin typeface="NotoSansCJKjp-Medium"/>
              <a:cs typeface="NotoSansCJKjp-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001" y="4050017"/>
            <a:ext cx="10368280" cy="3347720"/>
          </a:xfrm>
          <a:custGeom>
            <a:avLst/>
            <a:gdLst/>
            <a:ahLst/>
            <a:cxnLst/>
            <a:rect l="l" t="t" r="r" b="b"/>
            <a:pathLst>
              <a:path w="10368280" h="3347720">
                <a:moveTo>
                  <a:pt x="0" y="3347427"/>
                </a:moveTo>
                <a:lnTo>
                  <a:pt x="10367987" y="3347427"/>
                </a:lnTo>
                <a:lnTo>
                  <a:pt x="10367987" y="0"/>
                </a:lnTo>
                <a:lnTo>
                  <a:pt x="0" y="0"/>
                </a:lnTo>
                <a:lnTo>
                  <a:pt x="0" y="3347427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992" y="7469835"/>
            <a:ext cx="10512425" cy="635"/>
          </a:xfrm>
          <a:custGeom>
            <a:avLst/>
            <a:gdLst/>
            <a:ahLst/>
            <a:cxnLst/>
            <a:rect l="l" t="t" r="r" b="b"/>
            <a:pathLst>
              <a:path w="10512425" h="634">
                <a:moveTo>
                  <a:pt x="0" y="177"/>
                </a:moveTo>
                <a:lnTo>
                  <a:pt x="10512005" y="177"/>
                </a:lnTo>
                <a:lnTo>
                  <a:pt x="10512005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55733" y="685549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881970" y="812435"/>
            <a:ext cx="291973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90" dirty="0">
                <a:latin typeface="Noto Sans CJK JP"/>
                <a:cs typeface="Noto Sans CJK JP"/>
              </a:rPr>
              <a:t>[</a:t>
            </a:r>
            <a:r>
              <a:rPr sz="2900" spc="90" dirty="0">
                <a:latin typeface="Helvetica"/>
                <a:cs typeface="Helvetica"/>
              </a:rPr>
              <a:t>LAGOO</a:t>
            </a:r>
            <a:r>
              <a:rPr sz="2900" spc="50" dirty="0">
                <a:latin typeface="Noto Sans CJK JP"/>
                <a:cs typeface="Noto Sans CJK JP"/>
              </a:rPr>
              <a:t>ア</a:t>
            </a:r>
            <a:r>
              <a:rPr sz="2900" spc="-75" dirty="0">
                <a:latin typeface="Noto Sans CJK JP"/>
                <a:cs typeface="Noto Sans CJK JP"/>
              </a:rPr>
              <a:t>プ</a:t>
            </a:r>
            <a:r>
              <a:rPr sz="2900" dirty="0">
                <a:latin typeface="Noto Sans CJK JP"/>
                <a:cs typeface="Noto Sans CJK JP"/>
              </a:rPr>
              <a:t>リ</a:t>
            </a:r>
            <a:r>
              <a:rPr sz="2900" spc="-20" dirty="0">
                <a:latin typeface="Noto Sans CJK JP"/>
                <a:cs typeface="Noto Sans CJK JP"/>
              </a:rPr>
              <a:t> </a:t>
            </a:r>
            <a:r>
              <a:rPr sz="2900" dirty="0">
                <a:latin typeface="Noto Sans CJK JP"/>
                <a:cs typeface="Noto Sans CJK JP"/>
              </a:rPr>
              <a:t>]</a:t>
            </a:r>
            <a:endParaRPr sz="2900">
              <a:latin typeface="Noto Sans CJK JP"/>
              <a:cs typeface="Noto Sans CJK JP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22759" y="6324012"/>
            <a:ext cx="662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atin typeface="HiraKakuPro-W6"/>
                <a:cs typeface="HiraKakuPro-W6"/>
              </a:rPr>
              <a:t>ログイン</a:t>
            </a:r>
            <a:endParaRPr sz="1200">
              <a:latin typeface="HiraKakuPro-W6"/>
              <a:cs typeface="HiraKakuPro-W6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04517" y="6324012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atin typeface="HiraKakuPro-W6"/>
                <a:cs typeface="HiraKakuPro-W6"/>
              </a:rPr>
              <a:t>ラグーを探す</a:t>
            </a:r>
            <a:endParaRPr sz="1200">
              <a:latin typeface="HiraKakuPro-W6"/>
              <a:cs typeface="HiraKakuPro-W6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20210" y="6324012"/>
            <a:ext cx="821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atin typeface="HiraKakuPro-W6"/>
                <a:cs typeface="HiraKakuPro-W6"/>
              </a:rPr>
              <a:t>ご利用開始</a:t>
            </a:r>
            <a:endParaRPr sz="1200">
              <a:latin typeface="HiraKakuPro-W6"/>
              <a:cs typeface="HiraKakuPro-W6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75324" y="6324012"/>
            <a:ext cx="1399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atin typeface="HiraKakuPro-W6"/>
                <a:cs typeface="HiraKakuPro-W6"/>
              </a:rPr>
              <a:t>QRコード読み取り</a:t>
            </a:r>
            <a:endParaRPr sz="1200">
              <a:latin typeface="HiraKakuPro-W6"/>
              <a:cs typeface="HiraKakuPro-W6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56005" y="1826422"/>
            <a:ext cx="2159990" cy="4306153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75992" y="1826422"/>
            <a:ext cx="2159999" cy="4306153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35996" y="1826422"/>
            <a:ext cx="2159999" cy="4306153"/>
          </a:xfrm>
          <a:prstGeom prst="rect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95999" y="1826422"/>
            <a:ext cx="2159996" cy="4306153"/>
          </a:xfrm>
          <a:prstGeom prst="rect">
            <a:avLst/>
          </a:prstGeom>
          <a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001" y="4050017"/>
            <a:ext cx="10368280" cy="3347720"/>
          </a:xfrm>
          <a:custGeom>
            <a:avLst/>
            <a:gdLst/>
            <a:ahLst/>
            <a:cxnLst/>
            <a:rect l="l" t="t" r="r" b="b"/>
            <a:pathLst>
              <a:path w="10368280" h="3347720">
                <a:moveTo>
                  <a:pt x="0" y="3347427"/>
                </a:moveTo>
                <a:lnTo>
                  <a:pt x="10368000" y="3347427"/>
                </a:lnTo>
                <a:lnTo>
                  <a:pt x="10368000" y="0"/>
                </a:lnTo>
                <a:lnTo>
                  <a:pt x="0" y="0"/>
                </a:lnTo>
                <a:lnTo>
                  <a:pt x="0" y="3347427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4" y="7469835"/>
            <a:ext cx="10512425" cy="635"/>
          </a:xfrm>
          <a:custGeom>
            <a:avLst/>
            <a:gdLst/>
            <a:ahLst/>
            <a:cxnLst/>
            <a:rect l="l" t="t" r="r" b="b"/>
            <a:pathLst>
              <a:path w="10512425" h="634">
                <a:moveTo>
                  <a:pt x="0" y="177"/>
                </a:moveTo>
                <a:lnTo>
                  <a:pt x="10512005" y="177"/>
                </a:lnTo>
                <a:lnTo>
                  <a:pt x="10512005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004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003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004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66000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55745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864049" y="812448"/>
            <a:ext cx="291973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90" dirty="0">
                <a:latin typeface="Noto Sans CJK JP"/>
                <a:cs typeface="Noto Sans CJK JP"/>
              </a:rPr>
              <a:t>[</a:t>
            </a:r>
            <a:r>
              <a:rPr sz="2900" spc="90" dirty="0">
                <a:latin typeface="Helvetica"/>
                <a:cs typeface="Helvetica"/>
              </a:rPr>
              <a:t>LAGOO</a:t>
            </a:r>
            <a:r>
              <a:rPr sz="2900" spc="50" dirty="0">
                <a:latin typeface="Noto Sans CJK JP"/>
                <a:cs typeface="Noto Sans CJK JP"/>
              </a:rPr>
              <a:t>ア</a:t>
            </a:r>
            <a:r>
              <a:rPr sz="2900" spc="-75" dirty="0">
                <a:latin typeface="Noto Sans CJK JP"/>
                <a:cs typeface="Noto Sans CJK JP"/>
              </a:rPr>
              <a:t>プ</a:t>
            </a:r>
            <a:r>
              <a:rPr sz="2900" dirty="0">
                <a:latin typeface="Noto Sans CJK JP"/>
                <a:cs typeface="Noto Sans CJK JP"/>
              </a:rPr>
              <a:t>リ</a:t>
            </a:r>
            <a:r>
              <a:rPr sz="2900" spc="-20" dirty="0">
                <a:latin typeface="Noto Sans CJK JP"/>
                <a:cs typeface="Noto Sans CJK JP"/>
              </a:rPr>
              <a:t> </a:t>
            </a:r>
            <a:r>
              <a:rPr sz="2900" dirty="0">
                <a:latin typeface="Noto Sans CJK JP"/>
                <a:cs typeface="Noto Sans CJK JP"/>
              </a:rPr>
              <a:t>]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03746" y="6324037"/>
            <a:ext cx="2096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atin typeface="HiraKakuPro-W6"/>
                <a:cs typeface="HiraKakuPro-W6"/>
              </a:rPr>
              <a:t>クリーニングオプション選択</a:t>
            </a:r>
            <a:endParaRPr sz="1200">
              <a:latin typeface="HiraKakuPro-W6"/>
              <a:cs typeface="HiraKakuPro-W6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84232" y="6324037"/>
            <a:ext cx="821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atin typeface="HiraKakuPro-W6"/>
                <a:cs typeface="HiraKakuPro-W6"/>
              </a:rPr>
              <a:t>料金支払い</a:t>
            </a:r>
            <a:endParaRPr sz="1200">
              <a:latin typeface="HiraKakuPro-W6"/>
              <a:cs typeface="HiraKakuPro-W6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61571" y="6324037"/>
            <a:ext cx="11404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atin typeface="HiraKakuPro-W6"/>
                <a:cs typeface="HiraKakuPro-W6"/>
              </a:rPr>
              <a:t>クリーニング中</a:t>
            </a:r>
            <a:endParaRPr sz="1200">
              <a:latin typeface="HiraKakuPro-W6"/>
              <a:cs typeface="HiraKakuPro-W6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23542" y="6324037"/>
            <a:ext cx="503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atin typeface="HiraKakuPro-W6"/>
                <a:cs typeface="HiraKakuPro-W6"/>
              </a:rPr>
              <a:t>配送中</a:t>
            </a:r>
            <a:endParaRPr sz="1200">
              <a:latin typeface="HiraKakuPro-W6"/>
              <a:cs typeface="HiraKakuPro-W6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776006" y="1826426"/>
            <a:ext cx="2159990" cy="4306149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95999" y="1826426"/>
            <a:ext cx="2159996" cy="4306149"/>
          </a:xfrm>
          <a:prstGeom prst="rect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36006" y="1826426"/>
            <a:ext cx="2159990" cy="4306149"/>
          </a:xfrm>
          <a:prstGeom prst="rect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6005" y="1826426"/>
            <a:ext cx="2159990" cy="4306149"/>
          </a:xfrm>
          <a:prstGeom prst="rect">
            <a:avLst/>
          </a:prstGeom>
          <a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09140CC1-D276-7548-B664-AC5E1B38140D}"/>
              </a:ext>
            </a:extLst>
          </p:cNvPr>
          <p:cNvCxnSpPr>
            <a:cxnSpLocks/>
          </p:cNvCxnSpPr>
          <p:nvPr/>
        </p:nvCxnSpPr>
        <p:spPr>
          <a:xfrm>
            <a:off x="5422900" y="1114425"/>
            <a:ext cx="0" cy="5673451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3"/>
          <p:cNvSpPr/>
          <p:nvPr/>
        </p:nvSpPr>
        <p:spPr>
          <a:xfrm>
            <a:off x="90004" y="7469835"/>
            <a:ext cx="10512425" cy="635"/>
          </a:xfrm>
          <a:custGeom>
            <a:avLst/>
            <a:gdLst/>
            <a:ahLst/>
            <a:cxnLst/>
            <a:rect l="l" t="t" r="r" b="b"/>
            <a:pathLst>
              <a:path w="10512425" h="634">
                <a:moveTo>
                  <a:pt x="0" y="177"/>
                </a:moveTo>
                <a:lnTo>
                  <a:pt x="10512005" y="177"/>
                </a:lnTo>
                <a:lnTo>
                  <a:pt x="10512005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004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003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004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55745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59438" y="460286"/>
            <a:ext cx="436948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90" dirty="0">
                <a:latin typeface="Noto Sans CJK JP"/>
                <a:cs typeface="Noto Sans CJK JP"/>
              </a:rPr>
              <a:t>[</a:t>
            </a:r>
            <a:r>
              <a:rPr sz="2900" spc="90" dirty="0">
                <a:latin typeface="Helvetica"/>
                <a:cs typeface="Helvetica"/>
              </a:rPr>
              <a:t>LAGOO</a:t>
            </a:r>
            <a:r>
              <a:rPr lang="ja-JP" altLang="en-US" sz="2900" spc="90">
                <a:latin typeface="Helvetica"/>
                <a:cs typeface="Helvetica"/>
              </a:rPr>
              <a:t>ロッカーの強み</a:t>
            </a:r>
            <a:r>
              <a:rPr sz="2900" spc="-20" dirty="0">
                <a:latin typeface="Noto Sans CJK JP"/>
                <a:cs typeface="Noto Sans CJK JP"/>
              </a:rPr>
              <a:t> </a:t>
            </a:r>
            <a:r>
              <a:rPr sz="2900" dirty="0">
                <a:latin typeface="Noto Sans CJK JP"/>
                <a:cs typeface="Noto Sans CJK JP"/>
              </a:rPr>
              <a:t>]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B42F0112-6AD1-1F43-971A-B1A9345C86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9026" y="1266825"/>
            <a:ext cx="2720074" cy="2922367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71428375-630F-4542-BFA5-18D86FDB4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112" y="1038225"/>
            <a:ext cx="1819567" cy="3308303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24FF50B-5506-534B-8694-BF39BA6CCCA6}"/>
              </a:ext>
            </a:extLst>
          </p:cNvPr>
          <p:cNvSpPr txBox="1"/>
          <p:nvPr/>
        </p:nvSpPr>
        <p:spPr>
          <a:xfrm>
            <a:off x="4889500" y="2117856"/>
            <a:ext cx="1001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dirty="0">
                <a:latin typeface="Bauhaus 93" pitchFamily="82" charset="0"/>
                <a:ea typeface="Meiryo" charset="-128"/>
                <a:cs typeface="Meiryo" charset="-128"/>
              </a:rPr>
              <a:t>VS</a:t>
            </a:r>
            <a:endParaRPr lang="ja-JP" altLang="en-US" sz="6600" dirty="0">
              <a:latin typeface="Bauhaus 93" pitchFamily="82" charset="0"/>
              <a:ea typeface="Meiryo" charset="-128"/>
              <a:cs typeface="Meiryo" charset="-128"/>
            </a:endParaRPr>
          </a:p>
        </p:txBody>
      </p:sp>
      <p:sp>
        <p:nvSpPr>
          <p:cNvPr id="23" name="object 15">
            <a:extLst>
              <a:ext uri="{FF2B5EF4-FFF2-40B4-BE49-F238E27FC236}">
                <a16:creationId xmlns:a16="http://schemas.microsoft.com/office/drawing/2014/main" id="{5BC0B001-ED86-D042-BAE1-E63C0A60ED55}"/>
              </a:ext>
            </a:extLst>
          </p:cNvPr>
          <p:cNvSpPr txBox="1"/>
          <p:nvPr/>
        </p:nvSpPr>
        <p:spPr>
          <a:xfrm>
            <a:off x="729335" y="5029481"/>
            <a:ext cx="4291875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2400" b="1" spc="120">
                <a:latin typeface="Noto Sans CJK JP"/>
                <a:cs typeface="Noto Sans CJK JP"/>
              </a:rPr>
              <a:t>・</a:t>
            </a:r>
            <a:r>
              <a:rPr lang="ja-JP" altLang="en-US" sz="2400" b="1" spc="120">
                <a:solidFill>
                  <a:srgbClr val="FF0000"/>
                </a:solidFill>
                <a:latin typeface="Noto Sans CJK JP"/>
                <a:cs typeface="Noto Sans CJK JP"/>
              </a:rPr>
              <a:t>電源不要（鍵は電池で駆動）</a:t>
            </a:r>
            <a:endParaRPr lang="en-US" altLang="ja-JP" sz="2400" b="1" spc="120" dirty="0">
              <a:solidFill>
                <a:srgbClr val="FF0000"/>
              </a:solidFill>
              <a:latin typeface="Noto Sans CJK JP"/>
              <a:cs typeface="Noto Sans CJK JP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2400" b="1" spc="120">
                <a:latin typeface="Noto Sans CJK JP"/>
                <a:cs typeface="Noto Sans CJK JP"/>
              </a:rPr>
              <a:t>・</a:t>
            </a:r>
            <a:r>
              <a:rPr lang="ja-JP" altLang="en-US" sz="2400" b="1" spc="120">
                <a:solidFill>
                  <a:srgbClr val="FF0000"/>
                </a:solidFill>
                <a:latin typeface="Noto Sans CJK JP"/>
                <a:cs typeface="Noto Sans CJK JP"/>
              </a:rPr>
              <a:t>ネット回線不要</a:t>
            </a:r>
            <a:endParaRPr sz="2400" dirty="0">
              <a:solidFill>
                <a:srgbClr val="FF0000"/>
              </a:solidFill>
              <a:latin typeface="Noto Sans CJK JP"/>
              <a:cs typeface="Noto Sans CJK JP"/>
            </a:endParaRP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6DAD3959-9F21-5F4D-89F9-5726AF30DF40}"/>
              </a:ext>
            </a:extLst>
          </p:cNvPr>
          <p:cNvSpPr txBox="1"/>
          <p:nvPr/>
        </p:nvSpPr>
        <p:spPr>
          <a:xfrm>
            <a:off x="5956300" y="4984857"/>
            <a:ext cx="4291875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2400" b="1" spc="120">
                <a:latin typeface="Noto Sans CJK JP"/>
                <a:cs typeface="Noto Sans CJK JP"/>
              </a:rPr>
              <a:t>・電源必要（配線工事）</a:t>
            </a:r>
            <a:endParaRPr lang="en-US" altLang="ja-JP" sz="2400" b="1" spc="120" dirty="0">
              <a:latin typeface="Noto Sans CJK JP"/>
              <a:cs typeface="Noto Sans CJK JP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2400" b="1" spc="120">
                <a:latin typeface="Noto Sans CJK JP"/>
                <a:cs typeface="Noto Sans CJK JP"/>
              </a:rPr>
              <a:t>・ネット回線必要（月額費用）</a:t>
            </a:r>
            <a:endParaRPr lang="en-US" altLang="ja-JP" sz="2400" b="1" spc="120" dirty="0">
              <a:latin typeface="Noto Sans CJK JP"/>
              <a:cs typeface="Noto Sans CJK JP"/>
            </a:endParaRPr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625A5781-6F83-DE43-B05B-BBA74951123B}"/>
              </a:ext>
            </a:extLst>
          </p:cNvPr>
          <p:cNvSpPr/>
          <p:nvPr/>
        </p:nvSpPr>
        <p:spPr>
          <a:xfrm>
            <a:off x="2016442" y="4508097"/>
            <a:ext cx="6660515" cy="468000"/>
          </a:xfrm>
          <a:custGeom>
            <a:avLst/>
            <a:gdLst/>
            <a:ahLst/>
            <a:cxnLst/>
            <a:rect l="l" t="t" r="r" b="b"/>
            <a:pathLst>
              <a:path w="6660515" h="585470">
                <a:moveTo>
                  <a:pt x="6367348" y="0"/>
                </a:moveTo>
                <a:lnTo>
                  <a:pt x="292658" y="0"/>
                </a:lnTo>
                <a:lnTo>
                  <a:pt x="245187" y="3830"/>
                </a:lnTo>
                <a:lnTo>
                  <a:pt x="200155" y="14919"/>
                </a:lnTo>
                <a:lnTo>
                  <a:pt x="158164" y="32665"/>
                </a:lnTo>
                <a:lnTo>
                  <a:pt x="119817" y="56465"/>
                </a:lnTo>
                <a:lnTo>
                  <a:pt x="85717" y="85717"/>
                </a:lnTo>
                <a:lnTo>
                  <a:pt x="56465" y="119817"/>
                </a:lnTo>
                <a:lnTo>
                  <a:pt x="32665" y="158164"/>
                </a:lnTo>
                <a:lnTo>
                  <a:pt x="14919" y="200155"/>
                </a:lnTo>
                <a:lnTo>
                  <a:pt x="3830" y="245187"/>
                </a:lnTo>
                <a:lnTo>
                  <a:pt x="0" y="292658"/>
                </a:lnTo>
                <a:lnTo>
                  <a:pt x="3830" y="340130"/>
                </a:lnTo>
                <a:lnTo>
                  <a:pt x="14919" y="385162"/>
                </a:lnTo>
                <a:lnTo>
                  <a:pt x="32665" y="427153"/>
                </a:lnTo>
                <a:lnTo>
                  <a:pt x="56465" y="465500"/>
                </a:lnTo>
                <a:lnTo>
                  <a:pt x="85717" y="499600"/>
                </a:lnTo>
                <a:lnTo>
                  <a:pt x="119817" y="528851"/>
                </a:lnTo>
                <a:lnTo>
                  <a:pt x="158164" y="552651"/>
                </a:lnTo>
                <a:lnTo>
                  <a:pt x="200155" y="570397"/>
                </a:lnTo>
                <a:lnTo>
                  <a:pt x="245187" y="581487"/>
                </a:lnTo>
                <a:lnTo>
                  <a:pt x="292658" y="585317"/>
                </a:lnTo>
                <a:lnTo>
                  <a:pt x="6367348" y="585317"/>
                </a:lnTo>
                <a:lnTo>
                  <a:pt x="6414819" y="581487"/>
                </a:lnTo>
                <a:lnTo>
                  <a:pt x="6459851" y="570397"/>
                </a:lnTo>
                <a:lnTo>
                  <a:pt x="6501842" y="552651"/>
                </a:lnTo>
                <a:lnTo>
                  <a:pt x="6540189" y="528851"/>
                </a:lnTo>
                <a:lnTo>
                  <a:pt x="6574289" y="499600"/>
                </a:lnTo>
                <a:lnTo>
                  <a:pt x="6603541" y="465500"/>
                </a:lnTo>
                <a:lnTo>
                  <a:pt x="6627341" y="427153"/>
                </a:lnTo>
                <a:lnTo>
                  <a:pt x="6645087" y="385162"/>
                </a:lnTo>
                <a:lnTo>
                  <a:pt x="6656176" y="340130"/>
                </a:lnTo>
                <a:lnTo>
                  <a:pt x="6660007" y="292658"/>
                </a:lnTo>
                <a:lnTo>
                  <a:pt x="6656176" y="245187"/>
                </a:lnTo>
                <a:lnTo>
                  <a:pt x="6645087" y="200155"/>
                </a:lnTo>
                <a:lnTo>
                  <a:pt x="6627341" y="158164"/>
                </a:lnTo>
                <a:lnTo>
                  <a:pt x="6603541" y="119817"/>
                </a:lnTo>
                <a:lnTo>
                  <a:pt x="6574289" y="85717"/>
                </a:lnTo>
                <a:lnTo>
                  <a:pt x="6540189" y="56465"/>
                </a:lnTo>
                <a:lnTo>
                  <a:pt x="6501842" y="32665"/>
                </a:lnTo>
                <a:lnTo>
                  <a:pt x="6459851" y="14919"/>
                </a:lnTo>
                <a:lnTo>
                  <a:pt x="6414819" y="3830"/>
                </a:lnTo>
                <a:lnTo>
                  <a:pt x="6367348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5FB735A0-CD87-A446-83AF-DB06A78FD8E6}"/>
              </a:ext>
            </a:extLst>
          </p:cNvPr>
          <p:cNvSpPr txBox="1"/>
          <p:nvPr/>
        </p:nvSpPr>
        <p:spPr>
          <a:xfrm>
            <a:off x="2619481" y="4462553"/>
            <a:ext cx="6995117" cy="4521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96838" marR="5080" indent="15875">
              <a:lnSpc>
                <a:spcPct val="154400"/>
              </a:lnSpc>
              <a:spcBef>
                <a:spcPts val="170"/>
              </a:spcBef>
            </a:pPr>
            <a:r>
              <a:rPr lang="ja-JP" altLang="en-US" sz="2150" b="1" spc="120">
                <a:latin typeface="Noto Sans CJK JP"/>
                <a:cs typeface="Noto Sans CJK JP"/>
              </a:rPr>
              <a:t>メンテナンスの手間やコストがかからない！</a:t>
            </a:r>
            <a:endParaRPr sz="3900" baseline="-4273" dirty="0">
              <a:latin typeface="Noto Sans CJK JP"/>
              <a:cs typeface="Noto Sans CJK JP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7010992A-D823-D846-848E-AA35B50FEE87}"/>
              </a:ext>
            </a:extLst>
          </p:cNvPr>
          <p:cNvSpPr txBox="1"/>
          <p:nvPr/>
        </p:nvSpPr>
        <p:spPr>
          <a:xfrm>
            <a:off x="706866" y="6372225"/>
            <a:ext cx="42918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2400" b="1" spc="120">
                <a:latin typeface="Noto Sans CJK JP"/>
                <a:cs typeface="Noto Sans CJK JP"/>
              </a:rPr>
              <a:t>・</a:t>
            </a:r>
            <a:r>
              <a:rPr lang="ja-JP" altLang="en-US" sz="2400" b="1" spc="120">
                <a:solidFill>
                  <a:srgbClr val="FF0000"/>
                </a:solidFill>
                <a:latin typeface="Noto Sans CJK JP"/>
                <a:cs typeface="Noto Sans CJK JP"/>
              </a:rPr>
              <a:t>基本セット８扉　３８万円</a:t>
            </a:r>
            <a:endParaRPr sz="2400" dirty="0">
              <a:solidFill>
                <a:srgbClr val="FF0000"/>
              </a:solidFill>
              <a:latin typeface="Noto Sans CJK JP"/>
              <a:cs typeface="Noto Sans CJK JP"/>
            </a:endParaRPr>
          </a:p>
        </p:txBody>
      </p:sp>
      <p:sp>
        <p:nvSpPr>
          <p:cNvPr id="32" name="object 17">
            <a:extLst>
              <a:ext uri="{FF2B5EF4-FFF2-40B4-BE49-F238E27FC236}">
                <a16:creationId xmlns:a16="http://schemas.microsoft.com/office/drawing/2014/main" id="{BCA63904-4865-F049-AEC7-5ED5560F67B6}"/>
              </a:ext>
            </a:extLst>
          </p:cNvPr>
          <p:cNvSpPr/>
          <p:nvPr/>
        </p:nvSpPr>
        <p:spPr>
          <a:xfrm>
            <a:off x="2028744" y="5841750"/>
            <a:ext cx="6660515" cy="468000"/>
          </a:xfrm>
          <a:custGeom>
            <a:avLst/>
            <a:gdLst/>
            <a:ahLst/>
            <a:cxnLst/>
            <a:rect l="l" t="t" r="r" b="b"/>
            <a:pathLst>
              <a:path w="6660515" h="585470">
                <a:moveTo>
                  <a:pt x="6367348" y="0"/>
                </a:moveTo>
                <a:lnTo>
                  <a:pt x="292658" y="0"/>
                </a:lnTo>
                <a:lnTo>
                  <a:pt x="245187" y="3830"/>
                </a:lnTo>
                <a:lnTo>
                  <a:pt x="200155" y="14919"/>
                </a:lnTo>
                <a:lnTo>
                  <a:pt x="158164" y="32665"/>
                </a:lnTo>
                <a:lnTo>
                  <a:pt x="119817" y="56465"/>
                </a:lnTo>
                <a:lnTo>
                  <a:pt x="85717" y="85717"/>
                </a:lnTo>
                <a:lnTo>
                  <a:pt x="56465" y="119817"/>
                </a:lnTo>
                <a:lnTo>
                  <a:pt x="32665" y="158164"/>
                </a:lnTo>
                <a:lnTo>
                  <a:pt x="14919" y="200155"/>
                </a:lnTo>
                <a:lnTo>
                  <a:pt x="3830" y="245187"/>
                </a:lnTo>
                <a:lnTo>
                  <a:pt x="0" y="292658"/>
                </a:lnTo>
                <a:lnTo>
                  <a:pt x="3830" y="340130"/>
                </a:lnTo>
                <a:lnTo>
                  <a:pt x="14919" y="385162"/>
                </a:lnTo>
                <a:lnTo>
                  <a:pt x="32665" y="427153"/>
                </a:lnTo>
                <a:lnTo>
                  <a:pt x="56465" y="465500"/>
                </a:lnTo>
                <a:lnTo>
                  <a:pt x="85717" y="499600"/>
                </a:lnTo>
                <a:lnTo>
                  <a:pt x="119817" y="528851"/>
                </a:lnTo>
                <a:lnTo>
                  <a:pt x="158164" y="552651"/>
                </a:lnTo>
                <a:lnTo>
                  <a:pt x="200155" y="570397"/>
                </a:lnTo>
                <a:lnTo>
                  <a:pt x="245187" y="581487"/>
                </a:lnTo>
                <a:lnTo>
                  <a:pt x="292658" y="585317"/>
                </a:lnTo>
                <a:lnTo>
                  <a:pt x="6367348" y="585317"/>
                </a:lnTo>
                <a:lnTo>
                  <a:pt x="6414819" y="581487"/>
                </a:lnTo>
                <a:lnTo>
                  <a:pt x="6459851" y="570397"/>
                </a:lnTo>
                <a:lnTo>
                  <a:pt x="6501842" y="552651"/>
                </a:lnTo>
                <a:lnTo>
                  <a:pt x="6540189" y="528851"/>
                </a:lnTo>
                <a:lnTo>
                  <a:pt x="6574289" y="499600"/>
                </a:lnTo>
                <a:lnTo>
                  <a:pt x="6603541" y="465500"/>
                </a:lnTo>
                <a:lnTo>
                  <a:pt x="6627341" y="427153"/>
                </a:lnTo>
                <a:lnTo>
                  <a:pt x="6645087" y="385162"/>
                </a:lnTo>
                <a:lnTo>
                  <a:pt x="6656176" y="340130"/>
                </a:lnTo>
                <a:lnTo>
                  <a:pt x="6660007" y="292658"/>
                </a:lnTo>
                <a:lnTo>
                  <a:pt x="6656176" y="245187"/>
                </a:lnTo>
                <a:lnTo>
                  <a:pt x="6645087" y="200155"/>
                </a:lnTo>
                <a:lnTo>
                  <a:pt x="6627341" y="158164"/>
                </a:lnTo>
                <a:lnTo>
                  <a:pt x="6603541" y="119817"/>
                </a:lnTo>
                <a:lnTo>
                  <a:pt x="6574289" y="85717"/>
                </a:lnTo>
                <a:lnTo>
                  <a:pt x="6540189" y="56465"/>
                </a:lnTo>
                <a:lnTo>
                  <a:pt x="6501842" y="32665"/>
                </a:lnTo>
                <a:lnTo>
                  <a:pt x="6459851" y="14919"/>
                </a:lnTo>
                <a:lnTo>
                  <a:pt x="6414819" y="3830"/>
                </a:lnTo>
                <a:lnTo>
                  <a:pt x="6367348" y="0"/>
                </a:lnTo>
                <a:close/>
              </a:path>
            </a:pathLst>
          </a:custGeom>
          <a:solidFill>
            <a:srgbClr val="FFE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8">
            <a:extLst>
              <a:ext uri="{FF2B5EF4-FFF2-40B4-BE49-F238E27FC236}">
                <a16:creationId xmlns:a16="http://schemas.microsoft.com/office/drawing/2014/main" id="{C5E77C11-D7D2-D345-8281-531B9A580BCE}"/>
              </a:ext>
            </a:extLst>
          </p:cNvPr>
          <p:cNvSpPr txBox="1"/>
          <p:nvPr/>
        </p:nvSpPr>
        <p:spPr>
          <a:xfrm>
            <a:off x="3885533" y="5795725"/>
            <a:ext cx="4223542" cy="4521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96838" marR="5080" indent="15875">
              <a:lnSpc>
                <a:spcPct val="154400"/>
              </a:lnSpc>
              <a:spcBef>
                <a:spcPts val="170"/>
              </a:spcBef>
            </a:pPr>
            <a:r>
              <a:rPr lang="ja-JP" altLang="en-US" sz="2150" b="1" spc="120">
                <a:latin typeface="Noto Sans CJK JP"/>
                <a:cs typeface="Noto Sans CJK JP"/>
              </a:rPr>
              <a:t>初期投資コストが安い！</a:t>
            </a:r>
            <a:endParaRPr sz="3900" baseline="-4273" dirty="0">
              <a:latin typeface="Noto Sans CJK JP"/>
              <a:cs typeface="Noto Sans CJK JP"/>
            </a:endParaRPr>
          </a:p>
        </p:txBody>
      </p:sp>
      <p:sp>
        <p:nvSpPr>
          <p:cNvPr id="34" name="object 15">
            <a:extLst>
              <a:ext uri="{FF2B5EF4-FFF2-40B4-BE49-F238E27FC236}">
                <a16:creationId xmlns:a16="http://schemas.microsoft.com/office/drawing/2014/main" id="{30BABE46-7A3D-2C4C-AB55-F62A647BE0FE}"/>
              </a:ext>
            </a:extLst>
          </p:cNvPr>
          <p:cNvSpPr txBox="1"/>
          <p:nvPr/>
        </p:nvSpPr>
        <p:spPr>
          <a:xfrm>
            <a:off x="5975065" y="6421277"/>
            <a:ext cx="542838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600" b="1" spc="120">
                <a:latin typeface="Noto Sans CJK JP"/>
                <a:cs typeface="Noto Sans CJK JP"/>
              </a:rPr>
              <a:t>（参考）他社</a:t>
            </a:r>
            <a:r>
              <a:rPr lang="en-US" altLang="ja-JP" sz="1600" b="1" spc="120" dirty="0">
                <a:latin typeface="Noto Sans CJK JP"/>
                <a:cs typeface="Noto Sans CJK JP"/>
              </a:rPr>
              <a:t>POS</a:t>
            </a:r>
            <a:r>
              <a:rPr lang="ja-JP" altLang="en-US" sz="1600" b="1" spc="120">
                <a:latin typeface="Noto Sans CJK JP"/>
                <a:cs typeface="Noto Sans CJK JP"/>
              </a:rPr>
              <a:t>連動</a:t>
            </a:r>
            <a:r>
              <a:rPr lang="en-US" altLang="ja-JP" sz="1600" b="1" spc="120" dirty="0">
                <a:latin typeface="Noto Sans CJK JP"/>
                <a:cs typeface="Noto Sans CJK JP"/>
              </a:rPr>
              <a:t>20</a:t>
            </a:r>
            <a:r>
              <a:rPr lang="ja-JP" altLang="en-US" sz="1600" b="1" spc="120">
                <a:latin typeface="Noto Sans CJK JP"/>
                <a:cs typeface="Noto Sans CJK JP"/>
              </a:rPr>
              <a:t>扉　３５０万円</a:t>
            </a:r>
            <a:r>
              <a:rPr lang="en-US" altLang="ja-JP" sz="1600" b="1" spc="120" dirty="0">
                <a:latin typeface="Noto Sans CJK JP"/>
                <a:cs typeface="Noto Sans CJK JP"/>
              </a:rPr>
              <a:t>〜</a:t>
            </a:r>
            <a:endParaRPr sz="1600" dirty="0">
              <a:latin typeface="Noto Sans CJK JP"/>
              <a:cs typeface="Noto Sans CJK JP"/>
            </a:endParaRPr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93DBCF22-B66D-8B4F-B7AB-31D3299A2DFF}"/>
              </a:ext>
            </a:extLst>
          </p:cNvPr>
          <p:cNvSpPr/>
          <p:nvPr/>
        </p:nvSpPr>
        <p:spPr>
          <a:xfrm>
            <a:off x="10566000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8187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2769" y="359900"/>
            <a:ext cx="692785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2800" spc="-150"/>
              <a:t>設置例　①</a:t>
            </a:r>
            <a:endParaRPr sz="2800" dirty="0"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45" name="object 7">
            <a:extLst>
              <a:ext uri="{FF2B5EF4-FFF2-40B4-BE49-F238E27FC236}">
                <a16:creationId xmlns:a16="http://schemas.microsoft.com/office/drawing/2014/main" id="{FD6766DF-798D-6043-A441-2298BBBAAC61}"/>
              </a:ext>
            </a:extLst>
          </p:cNvPr>
          <p:cNvSpPr txBox="1">
            <a:spLocks/>
          </p:cNvSpPr>
          <p:nvPr/>
        </p:nvSpPr>
        <p:spPr>
          <a:xfrm>
            <a:off x="393700" y="838791"/>
            <a:ext cx="23621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NotoSansCJKjp-Black"/>
                <a:ea typeface="+mj-ea"/>
                <a:cs typeface="NotoSansCJKjp-Black"/>
              </a:defRPr>
            </a:lvl1pPr>
          </a:lstStyle>
          <a:p>
            <a:pPr marL="12700">
              <a:spcBef>
                <a:spcPts val="100"/>
              </a:spcBef>
            </a:pPr>
            <a:r>
              <a:rPr kumimoji="0" lang="ja-JP" altLang="en-US" sz="2000" kern="0"/>
              <a:t>スーパーマーケット</a:t>
            </a:r>
            <a:endParaRPr kumimoji="0" lang="ja-JP" altLang="en-US" sz="2000" kern="0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2055C752-A22B-5947-AC8C-01BFA11BA7EE}"/>
              </a:ext>
            </a:extLst>
          </p:cNvPr>
          <p:cNvPicPr>
            <a:picLocks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264599" y="1230436"/>
            <a:ext cx="3960000" cy="270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136B814-DA97-DD44-9035-B157CE53B758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391" y="1170225"/>
            <a:ext cx="3708000" cy="2700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D3803C3-016D-FD4F-9071-5C4EF56AA397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5391" y="4236839"/>
            <a:ext cx="3960000" cy="269628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9B34418-A55E-214C-AABA-68B96CF777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599" y="4236839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9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92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2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92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2005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65993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20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55733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2769" y="359900"/>
            <a:ext cx="692785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2800" spc="-150"/>
              <a:t>設置例　②</a:t>
            </a:r>
            <a:endParaRPr sz="2800" dirty="0"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1DFD3F92-DA4B-5040-A8E6-E04AA14FF9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2946" y="845411"/>
            <a:ext cx="3600000" cy="2700000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D8D2A48D-F155-464B-9C55-0E2CE0351C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4695" y="856207"/>
            <a:ext cx="3600000" cy="270000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05FF5353-3F03-D04D-8F34-5099098DB3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4695" y="4104607"/>
            <a:ext cx="3600000" cy="2700000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3BBBFDB5-D2D8-6D41-9506-F75CAC5435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2946" y="4104607"/>
            <a:ext cx="3600000" cy="2700000"/>
          </a:xfrm>
          <a:prstGeom prst="rect">
            <a:avLst/>
          </a:prstGeom>
        </p:spPr>
      </p:pic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832A5438-EE61-7640-8480-AB17891EC497}"/>
              </a:ext>
            </a:extLst>
          </p:cNvPr>
          <p:cNvCxnSpPr/>
          <p:nvPr/>
        </p:nvCxnSpPr>
        <p:spPr>
          <a:xfrm flipV="1">
            <a:off x="393700" y="3850418"/>
            <a:ext cx="9542185" cy="83407"/>
          </a:xfrm>
          <a:prstGeom prst="line">
            <a:avLst/>
          </a:prstGeom>
          <a:ln w="38100">
            <a:solidFill>
              <a:srgbClr val="FFE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bject 7">
            <a:extLst>
              <a:ext uri="{FF2B5EF4-FFF2-40B4-BE49-F238E27FC236}">
                <a16:creationId xmlns:a16="http://schemas.microsoft.com/office/drawing/2014/main" id="{FD6766DF-798D-6043-A441-2298BBBAAC61}"/>
              </a:ext>
            </a:extLst>
          </p:cNvPr>
          <p:cNvSpPr txBox="1">
            <a:spLocks/>
          </p:cNvSpPr>
          <p:nvPr/>
        </p:nvSpPr>
        <p:spPr>
          <a:xfrm>
            <a:off x="393700" y="1944359"/>
            <a:ext cx="1826008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NotoSansCJKjp-Black"/>
                <a:ea typeface="+mj-ea"/>
                <a:cs typeface="NotoSansCJKjp-Black"/>
              </a:defRPr>
            </a:lvl1pPr>
          </a:lstStyle>
          <a:p>
            <a:pPr marL="12700">
              <a:spcBef>
                <a:spcPts val="100"/>
              </a:spcBef>
            </a:pPr>
            <a:r>
              <a:rPr kumimoji="0" lang="ja-JP" altLang="en-US" sz="2000" kern="0"/>
              <a:t>コインランドリー</a:t>
            </a:r>
            <a:endParaRPr kumimoji="0" lang="en-US" altLang="ja-JP" sz="2000" kern="0" dirty="0"/>
          </a:p>
          <a:p>
            <a:pPr marL="12700">
              <a:spcBef>
                <a:spcPts val="100"/>
              </a:spcBef>
            </a:pPr>
            <a:r>
              <a:rPr kumimoji="0" lang="ja-JP" altLang="en-US" sz="2000" kern="0"/>
              <a:t>（店内）</a:t>
            </a:r>
            <a:endParaRPr kumimoji="0" lang="ja-JP" altLang="en-US" sz="2000" kern="0" dirty="0"/>
          </a:p>
        </p:txBody>
      </p:sp>
      <p:sp>
        <p:nvSpPr>
          <p:cNvPr id="46" name="object 7">
            <a:extLst>
              <a:ext uri="{FF2B5EF4-FFF2-40B4-BE49-F238E27FC236}">
                <a16:creationId xmlns:a16="http://schemas.microsoft.com/office/drawing/2014/main" id="{8CDB727E-18E4-BF45-8ADC-2B0E428A816A}"/>
              </a:ext>
            </a:extLst>
          </p:cNvPr>
          <p:cNvSpPr txBox="1">
            <a:spLocks/>
          </p:cNvSpPr>
          <p:nvPr/>
        </p:nvSpPr>
        <p:spPr>
          <a:xfrm>
            <a:off x="393700" y="5198683"/>
            <a:ext cx="1826008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NotoSansCJKjp-Black"/>
                <a:ea typeface="+mj-ea"/>
                <a:cs typeface="NotoSansCJKjp-Black"/>
              </a:defRPr>
            </a:lvl1pPr>
          </a:lstStyle>
          <a:p>
            <a:pPr marL="12700">
              <a:spcBef>
                <a:spcPts val="100"/>
              </a:spcBef>
            </a:pPr>
            <a:r>
              <a:rPr kumimoji="0" lang="ja-JP" altLang="en-US" sz="2000" kern="0"/>
              <a:t>コインランドリー</a:t>
            </a:r>
            <a:endParaRPr kumimoji="0" lang="en-US" altLang="ja-JP" sz="2000" kern="0" dirty="0"/>
          </a:p>
          <a:p>
            <a:pPr marL="12700">
              <a:spcBef>
                <a:spcPts val="100"/>
              </a:spcBef>
            </a:pPr>
            <a:r>
              <a:rPr kumimoji="0" lang="ja-JP" altLang="en-US" sz="2000" kern="0"/>
              <a:t>（店外）</a:t>
            </a:r>
            <a:endParaRPr kumimoji="0" lang="ja-JP" alt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4285091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0004" y="7469835"/>
            <a:ext cx="10512425" cy="635"/>
          </a:xfrm>
          <a:custGeom>
            <a:avLst/>
            <a:gdLst/>
            <a:ahLst/>
            <a:cxnLst/>
            <a:rect l="l" t="t" r="r" b="b"/>
            <a:pathLst>
              <a:path w="10512425" h="634">
                <a:moveTo>
                  <a:pt x="0" y="177"/>
                </a:moveTo>
                <a:lnTo>
                  <a:pt x="10512005" y="177"/>
                </a:lnTo>
                <a:lnTo>
                  <a:pt x="10512005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004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003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004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66000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55745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85650" y="568285"/>
            <a:ext cx="4759489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900" spc="90" dirty="0">
                <a:latin typeface="Noto Sans CJK JP"/>
                <a:cs typeface="Noto Sans CJK JP"/>
              </a:rPr>
              <a:t>[</a:t>
            </a:r>
            <a:r>
              <a:rPr lang="ja-JP" altLang="en-US" sz="2900" spc="90">
                <a:latin typeface="Helvetica"/>
                <a:cs typeface="Noto Sans CJK JP"/>
              </a:rPr>
              <a:t>設置例：店舗併設モデル</a:t>
            </a:r>
            <a:r>
              <a:rPr sz="2900" dirty="0">
                <a:latin typeface="Noto Sans CJK JP"/>
                <a:cs typeface="Noto Sans CJK JP"/>
              </a:rPr>
              <a:t>]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AC44000-F969-4147-9444-0C31DD20539C}"/>
              </a:ext>
            </a:extLst>
          </p:cNvPr>
          <p:cNvSpPr txBox="1"/>
          <p:nvPr/>
        </p:nvSpPr>
        <p:spPr>
          <a:xfrm>
            <a:off x="5006945" y="2245773"/>
            <a:ext cx="19399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dirty="0">
                <a:latin typeface="+mn-ea"/>
                <a:cs typeface="Meiryo" charset="-128"/>
              </a:rPr>
              <a:t>月額基本料</a:t>
            </a:r>
            <a:endParaRPr lang="en-US" altLang="ja-JP" sz="2400" dirty="0">
              <a:latin typeface="+mn-ea"/>
              <a:cs typeface="Meiryo" charset="-128"/>
            </a:endParaRPr>
          </a:p>
          <a:p>
            <a:r>
              <a:rPr lang="en-US" altLang="ja-JP" sz="2400" dirty="0">
                <a:latin typeface="+mn-ea"/>
                <a:cs typeface="Meiryo" charset="-128"/>
              </a:rPr>
              <a:t>2,500</a:t>
            </a:r>
            <a:r>
              <a:rPr lang="ja-JP" altLang="en-US" sz="2400" dirty="0">
                <a:latin typeface="+mn-ea"/>
                <a:cs typeface="Meiryo" charset="-128"/>
              </a:rPr>
              <a:t>円</a:t>
            </a:r>
            <a:r>
              <a:rPr lang="en-US" altLang="ja-JP" sz="2400" dirty="0">
                <a:latin typeface="+mn-ea"/>
                <a:cs typeface="Meiryo" charset="-128"/>
              </a:rPr>
              <a:t>/</a:t>
            </a:r>
            <a:r>
              <a:rPr lang="ja-JP" altLang="en-US" sz="2400" dirty="0">
                <a:latin typeface="+mn-ea"/>
                <a:cs typeface="Meiryo" charset="-128"/>
              </a:rPr>
              <a:t>箇所</a:t>
            </a:r>
            <a:endParaRPr lang="en-US" altLang="ja-JP" sz="2400" dirty="0">
              <a:latin typeface="+mn-ea"/>
              <a:cs typeface="Meiryo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25D395F-7C21-B64B-929E-E62366FABF32}"/>
              </a:ext>
            </a:extLst>
          </p:cNvPr>
          <p:cNvSpPr txBox="1"/>
          <p:nvPr/>
        </p:nvSpPr>
        <p:spPr>
          <a:xfrm>
            <a:off x="546100" y="4781086"/>
            <a:ext cx="101101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u="sng">
                <a:latin typeface="+mn-ea"/>
              </a:rPr>
              <a:t>利益</a:t>
            </a:r>
            <a:r>
              <a:rPr lang="en-US" altLang="ja-JP" sz="2800" u="sng" dirty="0">
                <a:latin typeface="+mn-ea"/>
              </a:rPr>
              <a:t>UP</a:t>
            </a:r>
            <a:r>
              <a:rPr lang="ja-JP" altLang="en-US" sz="2800">
                <a:latin typeface="+mn-ea"/>
              </a:rPr>
              <a:t>：　　　　　　　　　</a:t>
            </a:r>
            <a:r>
              <a:rPr lang="ja-JP" altLang="en-US" sz="2800">
                <a:solidFill>
                  <a:srgbClr val="FF0000"/>
                </a:solidFill>
                <a:latin typeface="+mn-ea"/>
              </a:rPr>
              <a:t>営業時間短縮</a:t>
            </a:r>
            <a:r>
              <a:rPr lang="ja-JP" altLang="en-US" sz="2800">
                <a:latin typeface="+mn-ea"/>
              </a:rPr>
              <a:t>で、経営の効率化</a:t>
            </a:r>
            <a:endParaRPr lang="en-US" altLang="ja-JP" sz="2800" dirty="0">
              <a:latin typeface="+mn-ea"/>
            </a:endParaRPr>
          </a:p>
          <a:p>
            <a:endParaRPr lang="en-US" altLang="ja-JP" sz="1400" dirty="0">
              <a:latin typeface="+mn-ea"/>
            </a:endParaRPr>
          </a:p>
          <a:p>
            <a:r>
              <a:rPr lang="ja-JP" altLang="en-US" sz="2800" u="sng">
                <a:latin typeface="+mn-ea"/>
              </a:rPr>
              <a:t>シェア獲得（売上</a:t>
            </a:r>
            <a:r>
              <a:rPr lang="en-US" altLang="ja-JP" sz="2800" u="sng" dirty="0">
                <a:latin typeface="+mn-ea"/>
              </a:rPr>
              <a:t>UP</a:t>
            </a:r>
            <a:r>
              <a:rPr lang="ja-JP" altLang="en-US" sz="2800" u="sng">
                <a:latin typeface="+mn-ea"/>
              </a:rPr>
              <a:t>）</a:t>
            </a:r>
            <a:r>
              <a:rPr lang="ja-JP" altLang="en-US" sz="2800">
                <a:latin typeface="+mn-ea"/>
              </a:rPr>
              <a:t>：　</a:t>
            </a:r>
            <a:r>
              <a:rPr lang="en-US" altLang="ja-JP" sz="2800" dirty="0">
                <a:solidFill>
                  <a:srgbClr val="FF0000"/>
                </a:solidFill>
                <a:latin typeface="+mn-ea"/>
              </a:rPr>
              <a:t>24</a:t>
            </a:r>
            <a:r>
              <a:rPr lang="ja-JP" altLang="en-US" sz="2800">
                <a:solidFill>
                  <a:srgbClr val="FF0000"/>
                </a:solidFill>
                <a:latin typeface="+mn-ea"/>
              </a:rPr>
              <a:t>時間受け渡し</a:t>
            </a:r>
            <a:r>
              <a:rPr lang="ja-JP" altLang="en-US" sz="2800">
                <a:latin typeface="+mn-ea"/>
              </a:rPr>
              <a:t>により、他社との差別化</a:t>
            </a:r>
            <a:endParaRPr lang="en-US" altLang="ja-JP" sz="2800" dirty="0">
              <a:latin typeface="+mn-ea"/>
            </a:endParaRPr>
          </a:p>
          <a:p>
            <a:endParaRPr lang="en-US" altLang="ja-JP" sz="1400" dirty="0">
              <a:latin typeface="+mn-ea"/>
            </a:endParaRPr>
          </a:p>
          <a:p>
            <a:r>
              <a:rPr lang="ja-JP" altLang="en-US" sz="2800" u="sng">
                <a:latin typeface="+mn-ea"/>
              </a:rPr>
              <a:t>無人化への布石</a:t>
            </a:r>
            <a:r>
              <a:rPr lang="ja-JP" altLang="en-US" sz="2800">
                <a:latin typeface="+mn-ea"/>
              </a:rPr>
              <a:t>：　　　　</a:t>
            </a:r>
            <a:r>
              <a:rPr lang="ja-JP" altLang="en-US" sz="2800">
                <a:solidFill>
                  <a:srgbClr val="FF0000"/>
                </a:solidFill>
                <a:latin typeface="+mn-ea"/>
              </a:rPr>
              <a:t>労働者不足</a:t>
            </a:r>
            <a:r>
              <a:rPr lang="ja-JP" altLang="en-US" sz="2800">
                <a:latin typeface="+mn-ea"/>
              </a:rPr>
              <a:t>や</a:t>
            </a:r>
            <a:r>
              <a:rPr lang="ja-JP" altLang="en-US" sz="2800">
                <a:solidFill>
                  <a:srgbClr val="FF0000"/>
                </a:solidFill>
                <a:latin typeface="+mn-ea"/>
              </a:rPr>
              <a:t>人件費高騰</a:t>
            </a:r>
            <a:r>
              <a:rPr lang="ja-JP" altLang="en-US" sz="2800">
                <a:latin typeface="+mn-ea"/>
              </a:rPr>
              <a:t>にも対応</a:t>
            </a:r>
            <a:endParaRPr lang="en-US" altLang="ja-JP" sz="2800" dirty="0">
              <a:latin typeface="+mn-ea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ACB5C160-13CE-AC4D-B65A-C85F13F366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56" y="1366026"/>
            <a:ext cx="3922908" cy="288000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534222A-CE0D-7146-B715-580F4AED6F7F}"/>
              </a:ext>
            </a:extLst>
          </p:cNvPr>
          <p:cNvSpPr txBox="1"/>
          <p:nvPr/>
        </p:nvSpPr>
        <p:spPr>
          <a:xfrm>
            <a:off x="6924681" y="2430440"/>
            <a:ext cx="269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>
                <a:latin typeface="+mn-ea"/>
                <a:cs typeface="Meiryo" charset="-128"/>
              </a:rPr>
              <a:t>＋　売上手数料</a:t>
            </a:r>
            <a:r>
              <a:rPr lang="en-US" altLang="ja-JP" sz="2400" dirty="0">
                <a:latin typeface="+mn-ea"/>
                <a:cs typeface="Meiryo" charset="-128"/>
              </a:rPr>
              <a:t>10%</a:t>
            </a:r>
            <a:endParaRPr lang="ja-JP" altLang="en-US" sz="2400" dirty="0">
              <a:latin typeface="+mn-ea"/>
              <a:cs typeface="Meiryo" charset="-128"/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1F965879-C338-EF43-9A77-A35F378FF147}"/>
              </a:ext>
            </a:extLst>
          </p:cNvPr>
          <p:cNvSpPr/>
          <p:nvPr/>
        </p:nvSpPr>
        <p:spPr>
          <a:xfrm>
            <a:off x="366764" y="4670746"/>
            <a:ext cx="9869369" cy="2052000"/>
          </a:xfrm>
          <a:prstGeom prst="roundRect">
            <a:avLst/>
          </a:prstGeom>
          <a:noFill/>
          <a:ln w="38100">
            <a:solidFill>
              <a:srgbClr val="FFE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1353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0004" y="7469835"/>
            <a:ext cx="10512425" cy="635"/>
          </a:xfrm>
          <a:custGeom>
            <a:avLst/>
            <a:gdLst/>
            <a:ahLst/>
            <a:cxnLst/>
            <a:rect l="l" t="t" r="r" b="b"/>
            <a:pathLst>
              <a:path w="10512425" h="634">
                <a:moveTo>
                  <a:pt x="0" y="177"/>
                </a:moveTo>
                <a:lnTo>
                  <a:pt x="10512005" y="177"/>
                </a:lnTo>
                <a:lnTo>
                  <a:pt x="10512005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0000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004" y="743364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003" y="162255"/>
            <a:ext cx="0" cy="7235190"/>
          </a:xfrm>
          <a:custGeom>
            <a:avLst/>
            <a:gdLst/>
            <a:ahLst/>
            <a:cxnLst/>
            <a:rect l="l" t="t" r="r" b="b"/>
            <a:pathLst>
              <a:path h="7235190">
                <a:moveTo>
                  <a:pt x="0" y="0"/>
                </a:moveTo>
                <a:lnTo>
                  <a:pt x="0" y="7235190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004" y="126060"/>
            <a:ext cx="10512425" cy="0"/>
          </a:xfrm>
          <a:custGeom>
            <a:avLst/>
            <a:gdLst/>
            <a:ahLst/>
            <a:cxnLst/>
            <a:rect l="l" t="t" r="r" b="b"/>
            <a:pathLst>
              <a:path w="10512425">
                <a:moveTo>
                  <a:pt x="0" y="0"/>
                </a:moveTo>
                <a:lnTo>
                  <a:pt x="10511993" y="0"/>
                </a:lnTo>
              </a:path>
            </a:pathLst>
          </a:custGeom>
          <a:ln w="72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66000" y="162001"/>
            <a:ext cx="0" cy="7236459"/>
          </a:xfrm>
          <a:custGeom>
            <a:avLst/>
            <a:gdLst/>
            <a:ahLst/>
            <a:cxnLst/>
            <a:rect l="l" t="t" r="r" b="b"/>
            <a:pathLst>
              <a:path h="7236459">
                <a:moveTo>
                  <a:pt x="0" y="0"/>
                </a:moveTo>
                <a:lnTo>
                  <a:pt x="0" y="7236002"/>
                </a:lnTo>
              </a:path>
            </a:pathLst>
          </a:custGeom>
          <a:ln w="71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55745" y="6855485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60006" y="0"/>
                </a:lnTo>
              </a:path>
            </a:pathLst>
          </a:custGeom>
          <a:ln w="54000">
            <a:solidFill>
              <a:srgbClr val="FFE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49411" y="581025"/>
            <a:ext cx="4759489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900" spc="90" dirty="0">
                <a:latin typeface="Noto Sans CJK JP"/>
                <a:cs typeface="Noto Sans CJK JP"/>
              </a:rPr>
              <a:t>[</a:t>
            </a:r>
            <a:r>
              <a:rPr lang="ja-JP" altLang="en-US" sz="2900" spc="90">
                <a:latin typeface="Helvetica"/>
                <a:cs typeface="Noto Sans CJK JP"/>
              </a:rPr>
              <a:t>設置例：無人モデル</a:t>
            </a:r>
            <a:r>
              <a:rPr sz="2900" dirty="0">
                <a:latin typeface="Noto Sans CJK JP"/>
                <a:cs typeface="Noto Sans CJK JP"/>
              </a:rPr>
              <a:t>]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/>
              <a:t>© </a:t>
            </a:r>
            <a:r>
              <a:rPr spc="60" dirty="0"/>
              <a:t>AiCT </a:t>
            </a:r>
            <a:r>
              <a:rPr spc="50" dirty="0"/>
              <a:t>ALL </a:t>
            </a:r>
            <a:r>
              <a:rPr spc="60" dirty="0"/>
              <a:t>RIGHTS</a:t>
            </a:r>
            <a:r>
              <a:rPr spc="200" dirty="0"/>
              <a:t> </a:t>
            </a:r>
            <a:r>
              <a:rPr spc="75" dirty="0"/>
              <a:t>RESERVED.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E1C9867B-C6C6-9746-96D5-7E2F4E3B5FA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500" y="1258199"/>
            <a:ext cx="3967150" cy="28800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05AF419-AED4-EC45-88F9-5BE3ED2C6CFB}"/>
              </a:ext>
            </a:extLst>
          </p:cNvPr>
          <p:cNvSpPr txBox="1"/>
          <p:nvPr/>
        </p:nvSpPr>
        <p:spPr>
          <a:xfrm>
            <a:off x="5006945" y="1999045"/>
            <a:ext cx="19399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dirty="0">
                <a:latin typeface="+mn-ea"/>
                <a:cs typeface="Meiryo" charset="-128"/>
              </a:rPr>
              <a:t>月額基本料</a:t>
            </a:r>
            <a:endParaRPr lang="en-US" altLang="ja-JP" sz="2400" dirty="0">
              <a:latin typeface="+mn-ea"/>
              <a:cs typeface="Meiryo" charset="-128"/>
            </a:endParaRPr>
          </a:p>
          <a:p>
            <a:r>
              <a:rPr lang="en-US" altLang="ja-JP" sz="2400" dirty="0">
                <a:latin typeface="+mn-ea"/>
                <a:cs typeface="Meiryo" charset="-128"/>
              </a:rPr>
              <a:t>2,500</a:t>
            </a:r>
            <a:r>
              <a:rPr lang="ja-JP" altLang="en-US" sz="2400" dirty="0">
                <a:latin typeface="+mn-ea"/>
                <a:cs typeface="Meiryo" charset="-128"/>
              </a:rPr>
              <a:t>円</a:t>
            </a:r>
            <a:r>
              <a:rPr lang="en-US" altLang="ja-JP" sz="2400" dirty="0">
                <a:latin typeface="+mn-ea"/>
                <a:cs typeface="Meiryo" charset="-128"/>
              </a:rPr>
              <a:t>/</a:t>
            </a:r>
            <a:r>
              <a:rPr lang="ja-JP" altLang="en-US" sz="2400" dirty="0">
                <a:latin typeface="+mn-ea"/>
                <a:cs typeface="Meiryo" charset="-128"/>
              </a:rPr>
              <a:t>箇所</a:t>
            </a:r>
            <a:endParaRPr lang="en-US" altLang="ja-JP" sz="2400" dirty="0">
              <a:latin typeface="+mn-ea"/>
              <a:cs typeface="Meiryo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8EA1FA6-703A-404B-865B-9891016AB6D2}"/>
              </a:ext>
            </a:extLst>
          </p:cNvPr>
          <p:cNvSpPr txBox="1"/>
          <p:nvPr/>
        </p:nvSpPr>
        <p:spPr>
          <a:xfrm>
            <a:off x="6924681" y="2183712"/>
            <a:ext cx="2698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>
                <a:latin typeface="+mn-ea"/>
                <a:cs typeface="Meiryo" charset="-128"/>
              </a:rPr>
              <a:t>＋　売上手数料</a:t>
            </a:r>
            <a:r>
              <a:rPr lang="en-US" altLang="ja-JP" sz="2400" dirty="0">
                <a:latin typeface="+mn-ea"/>
                <a:cs typeface="Meiryo" charset="-128"/>
              </a:rPr>
              <a:t>10%</a:t>
            </a:r>
            <a:endParaRPr lang="ja-JP" altLang="en-US" sz="2400" dirty="0">
              <a:latin typeface="+mn-ea"/>
              <a:cs typeface="Meiryo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2E263A1-9C85-9147-B076-455EE1274229}"/>
              </a:ext>
            </a:extLst>
          </p:cNvPr>
          <p:cNvSpPr txBox="1"/>
          <p:nvPr/>
        </p:nvSpPr>
        <p:spPr>
          <a:xfrm>
            <a:off x="546100" y="4781086"/>
            <a:ext cx="101101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u="sng">
                <a:latin typeface="+mn-ea"/>
              </a:rPr>
              <a:t>低リスク・低コスト</a:t>
            </a:r>
            <a:r>
              <a:rPr lang="ja-JP" altLang="en-US" sz="2800">
                <a:latin typeface="+mn-ea"/>
              </a:rPr>
              <a:t>：　新たな</a:t>
            </a:r>
            <a:r>
              <a:rPr lang="ja-JP" altLang="en-US" sz="2800">
                <a:solidFill>
                  <a:srgbClr val="FF0000"/>
                </a:solidFill>
                <a:latin typeface="+mn-ea"/>
              </a:rPr>
              <a:t>新規出店</a:t>
            </a:r>
            <a:r>
              <a:rPr lang="ja-JP" altLang="en-US" sz="2800">
                <a:latin typeface="+mn-ea"/>
              </a:rPr>
              <a:t>の形</a:t>
            </a:r>
            <a:endParaRPr lang="en-US" altLang="ja-JP" sz="2800" dirty="0">
              <a:latin typeface="+mn-ea"/>
            </a:endParaRPr>
          </a:p>
          <a:p>
            <a:endParaRPr lang="en-US" altLang="ja-JP" sz="1400" dirty="0">
              <a:latin typeface="+mn-ea"/>
            </a:endParaRPr>
          </a:p>
          <a:p>
            <a:r>
              <a:rPr lang="ja-JP" altLang="en-US" sz="2800" u="sng">
                <a:latin typeface="+mn-ea"/>
              </a:rPr>
              <a:t>新マーケット開拓</a:t>
            </a:r>
            <a:r>
              <a:rPr lang="ja-JP" altLang="en-US" sz="2800">
                <a:latin typeface="+mn-ea"/>
              </a:rPr>
              <a:t>：　</a:t>
            </a:r>
            <a:r>
              <a:rPr lang="ja-JP" altLang="en-US" sz="2800">
                <a:solidFill>
                  <a:srgbClr val="FF0000"/>
                </a:solidFill>
                <a:latin typeface="+mn-ea"/>
              </a:rPr>
              <a:t>アプローチできなかった人</a:t>
            </a:r>
            <a:r>
              <a:rPr lang="ja-JP" altLang="en-US" sz="2800">
                <a:latin typeface="+mn-ea"/>
              </a:rPr>
              <a:t>にも訴求可能　　　　　　</a:t>
            </a:r>
            <a:endParaRPr lang="en-US" altLang="ja-JP" sz="2800" dirty="0">
              <a:latin typeface="+mn-ea"/>
            </a:endParaRP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E9F2571C-0DB4-434C-9A88-D5B033343885}"/>
              </a:ext>
            </a:extLst>
          </p:cNvPr>
          <p:cNvSpPr/>
          <p:nvPr/>
        </p:nvSpPr>
        <p:spPr>
          <a:xfrm>
            <a:off x="366764" y="4670746"/>
            <a:ext cx="9869369" cy="1435131"/>
          </a:xfrm>
          <a:prstGeom prst="roundRect">
            <a:avLst/>
          </a:prstGeom>
          <a:noFill/>
          <a:ln w="38100">
            <a:solidFill>
              <a:srgbClr val="FFE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00F6EAF-6848-5640-8C2E-CAEDC5330750}"/>
              </a:ext>
            </a:extLst>
          </p:cNvPr>
          <p:cNvSpPr txBox="1"/>
          <p:nvPr/>
        </p:nvSpPr>
        <p:spPr>
          <a:xfrm>
            <a:off x="894309" y="6230473"/>
            <a:ext cx="62199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latin typeface="+mn-ea"/>
                <a:cs typeface="Meiryo" charset="-128"/>
              </a:rPr>
              <a:t>＜導入実績＞　スーパー（地場、マックスバリュー、ゆめマート）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　　　　　　　　　　レンタルショップ（</a:t>
            </a:r>
            <a:r>
              <a:rPr lang="en-US" altLang="ja-JP" dirty="0">
                <a:latin typeface="+mn-ea"/>
                <a:cs typeface="Meiryo" charset="-128"/>
              </a:rPr>
              <a:t>TSUTAYA</a:t>
            </a:r>
            <a:r>
              <a:rPr lang="ja-JP" altLang="en-US">
                <a:latin typeface="+mn-ea"/>
                <a:cs typeface="Meiryo" charset="-128"/>
              </a:rPr>
              <a:t>）</a:t>
            </a:r>
            <a:endParaRPr lang="en-US" altLang="ja-JP" dirty="0">
              <a:latin typeface="+mn-ea"/>
              <a:cs typeface="Meiryo" charset="-128"/>
            </a:endParaRPr>
          </a:p>
          <a:p>
            <a:r>
              <a:rPr lang="ja-JP" altLang="en-US">
                <a:latin typeface="+mn-ea"/>
                <a:cs typeface="Meiryo" charset="-128"/>
              </a:rPr>
              <a:t>　　　　　　　　　　マンション</a:t>
            </a:r>
            <a:endParaRPr lang="ja-JP" altLang="en-US" dirty="0">
              <a:latin typeface="+mn-ea"/>
              <a:cs typeface="Meiryo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9E512F0-31FE-284B-8079-408B5F595E70}"/>
              </a:ext>
            </a:extLst>
          </p:cNvPr>
          <p:cNvSpPr txBox="1"/>
          <p:nvPr/>
        </p:nvSpPr>
        <p:spPr>
          <a:xfrm>
            <a:off x="6937381" y="2969164"/>
            <a:ext cx="2544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>
                <a:latin typeface="+mn-ea"/>
                <a:cs typeface="Meiryo" charset="-128"/>
              </a:rPr>
              <a:t>＋　場所代</a:t>
            </a:r>
            <a:r>
              <a:rPr lang="en-US" altLang="ja-JP" sz="2400" dirty="0">
                <a:latin typeface="+mn-ea"/>
                <a:cs typeface="Meiryo" charset="-128"/>
              </a:rPr>
              <a:t>0〜10%</a:t>
            </a:r>
            <a:endParaRPr lang="ja-JP" altLang="en-US" sz="2400" dirty="0">
              <a:latin typeface="+mn-ea"/>
              <a:cs typeface="Meiryo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D69311B-3F48-F649-905F-BD67C5918C14}"/>
              </a:ext>
            </a:extLst>
          </p:cNvPr>
          <p:cNvSpPr txBox="1"/>
          <p:nvPr/>
        </p:nvSpPr>
        <p:spPr>
          <a:xfrm>
            <a:off x="7497242" y="3410605"/>
            <a:ext cx="2638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>
                <a:latin typeface="+mn-ea"/>
                <a:cs typeface="Meiryo" charset="-128"/>
              </a:rPr>
              <a:t>設置場所提供者との交渉で決定</a:t>
            </a:r>
            <a:endParaRPr lang="en-US" altLang="ja-JP" sz="1400" dirty="0">
              <a:latin typeface="+mn-ea"/>
              <a:cs typeface="Meiryo" charset="-128"/>
            </a:endParaRPr>
          </a:p>
          <a:p>
            <a:r>
              <a:rPr lang="ja-JP" altLang="en-US" sz="1400">
                <a:latin typeface="+mn-ea"/>
                <a:cs typeface="Meiryo" charset="-128"/>
              </a:rPr>
              <a:t>最低保証付き契約もある</a:t>
            </a:r>
            <a:endParaRPr lang="ja-JP" altLang="en-US" sz="1400" dirty="0">
              <a:latin typeface="+mn-ea"/>
              <a:cs typeface="Meiryo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050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</TotalTime>
  <Words>1120</Words>
  <Application>Microsoft Macintosh PowerPoint</Application>
  <PresentationFormat>ユーザー設定</PresentationFormat>
  <Paragraphs>226</Paragraphs>
  <Slides>17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32" baseType="lpstr">
      <vt:lpstr>Hiragino Kaku Gothic Pro</vt:lpstr>
      <vt:lpstr>Hiragino Kaku Gothic Pro W6</vt:lpstr>
      <vt:lpstr>HiraKakuPro-W6</vt:lpstr>
      <vt:lpstr>ＭＳ Ｐゴシック</vt:lpstr>
      <vt:lpstr>Noto Sans CJK JP</vt:lpstr>
      <vt:lpstr>NotoSansCJKjp-Black</vt:lpstr>
      <vt:lpstr>NotoSansCJKjp-Medium</vt:lpstr>
      <vt:lpstr>Open Sans</vt:lpstr>
      <vt:lpstr>Meiryo</vt:lpstr>
      <vt:lpstr>游ゴシック</vt:lpstr>
      <vt:lpstr>Bauhaus 93</vt:lpstr>
      <vt:lpstr>Calibri</vt:lpstr>
      <vt:lpstr>Helvetica</vt:lpstr>
      <vt:lpstr>Times New Roman</vt:lpstr>
      <vt:lpstr>Office Theme</vt:lpstr>
      <vt:lpstr>PowerPoint プレゼンテーション</vt:lpstr>
      <vt:lpstr>LAGOOはこんなサービス</vt:lpstr>
      <vt:lpstr>[LAGOOアプリ ]</vt:lpstr>
      <vt:lpstr>[LAGOOアプリ ]</vt:lpstr>
      <vt:lpstr>[LAGOOロッカーの強み ]</vt:lpstr>
      <vt:lpstr>設置例　①</vt:lpstr>
      <vt:lpstr>設置例　②</vt:lpstr>
      <vt:lpstr>[設置例：店舗併設モデル]</vt:lpstr>
      <vt:lpstr>[設置例：無人モデル]</vt:lpstr>
      <vt:lpstr>PowerPoint プレゼンテーション</vt:lpstr>
      <vt:lpstr>PowerPoint プレゼンテーション</vt:lpstr>
      <vt:lpstr>PowerPoint プレゼンテーション</vt:lpstr>
      <vt:lpstr>[ LAGOOロッカー ]</vt:lpstr>
      <vt:lpstr>[ LAGOOロッカー ]</vt:lpstr>
      <vt:lpstr>[ 設置に関して]</vt:lpstr>
      <vt:lpstr>PowerPoint プレゼンテーション</vt:lpstr>
      <vt:lpstr>ラグーに関する詳しい情報はHPから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地権者・店舗オーナー向け資料_高群</dc:title>
  <dc:creator>NWB252</dc:creator>
  <cp:lastModifiedBy>渡邉直登</cp:lastModifiedBy>
  <cp:revision>87</cp:revision>
  <cp:lastPrinted>2019-01-28T08:10:06Z</cp:lastPrinted>
  <dcterms:created xsi:type="dcterms:W3CDTF">2019-01-28T06:03:04Z</dcterms:created>
  <dcterms:modified xsi:type="dcterms:W3CDTF">2019-12-24T01:34:53Z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2019-01-28T00:00:00Z</vt:filetime>
  </property>
  <property fmtid="{D5CDD505-2E9C-101B-9397-08002B2CF9AE}" pid="3" name="Creator">
    <vt:lpwstr>Adobe Illustrator CC 2017 (Macintosh)</vt:lpwstr>
  </property>
  <property fmtid="{D5CDD505-2E9C-101B-9397-08002B2CF9AE}" pid="4" name="LastSaved">
    <vt:filetime>2019-01-28T00:00:00Z</vt:filetime>
  </property>
</Properties>
</file>