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6" autoAdjust="0"/>
    <p:restoredTop sz="94660"/>
  </p:normalViewPr>
  <p:slideViewPr>
    <p:cSldViewPr snapToGrid="0">
      <p:cViewPr varScale="1">
        <p:scale>
          <a:sx n="88" d="100"/>
          <a:sy n="88" d="100"/>
        </p:scale>
        <p:origin x="229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C3959-08CA-4317-806C-6894DE57E30B}" type="datetimeFigureOut">
              <a:rPr kumimoji="1" lang="ja-JP" altLang="en-US" smtClean="0"/>
              <a:t>2020/12/16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5025-35D8-4197-B30A-59D5621651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0612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C3959-08CA-4317-806C-6894DE57E30B}" type="datetimeFigureOut">
              <a:rPr kumimoji="1" lang="ja-JP" altLang="en-US" smtClean="0"/>
              <a:t>2020/12/16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5025-35D8-4197-B30A-59D5621651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8204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C3959-08CA-4317-806C-6894DE57E30B}" type="datetimeFigureOut">
              <a:rPr kumimoji="1" lang="ja-JP" altLang="en-US" smtClean="0"/>
              <a:t>2020/12/16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5025-35D8-4197-B30A-59D5621651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6722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C3959-08CA-4317-806C-6894DE57E30B}" type="datetimeFigureOut">
              <a:rPr kumimoji="1" lang="ja-JP" altLang="en-US" smtClean="0"/>
              <a:t>2020/12/16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5025-35D8-4197-B30A-59D5621651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6035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C3959-08CA-4317-806C-6894DE57E30B}" type="datetimeFigureOut">
              <a:rPr kumimoji="1" lang="ja-JP" altLang="en-US" smtClean="0"/>
              <a:t>2020/12/16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5025-35D8-4197-B30A-59D5621651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4507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C3959-08CA-4317-806C-6894DE57E30B}" type="datetimeFigureOut">
              <a:rPr kumimoji="1" lang="ja-JP" altLang="en-US" smtClean="0"/>
              <a:t>2020/12/16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5025-35D8-4197-B30A-59D5621651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428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C3959-08CA-4317-806C-6894DE57E30B}" type="datetimeFigureOut">
              <a:rPr kumimoji="1" lang="ja-JP" altLang="en-US" smtClean="0"/>
              <a:t>2020/12/16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5025-35D8-4197-B30A-59D5621651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8876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C3959-08CA-4317-806C-6894DE57E30B}" type="datetimeFigureOut">
              <a:rPr kumimoji="1" lang="ja-JP" altLang="en-US" smtClean="0"/>
              <a:t>2020/12/16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5025-35D8-4197-B30A-59D5621651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7094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C3959-08CA-4317-806C-6894DE57E30B}" type="datetimeFigureOut">
              <a:rPr kumimoji="1" lang="ja-JP" altLang="en-US" smtClean="0"/>
              <a:t>2020/12/16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5025-35D8-4197-B30A-59D5621651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1627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C3959-08CA-4317-806C-6894DE57E30B}" type="datetimeFigureOut">
              <a:rPr kumimoji="1" lang="ja-JP" altLang="en-US" smtClean="0"/>
              <a:t>2020/12/16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5025-35D8-4197-B30A-59D5621651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2776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C3959-08CA-4317-806C-6894DE57E30B}" type="datetimeFigureOut">
              <a:rPr kumimoji="1" lang="ja-JP" altLang="en-US" smtClean="0"/>
              <a:t>2020/12/16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5025-35D8-4197-B30A-59D5621651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3554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BC3959-08CA-4317-806C-6894DE57E30B}" type="datetimeFigureOut">
              <a:rPr kumimoji="1" lang="ja-JP" altLang="en-US" smtClean="0"/>
              <a:t>2020/12/16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B85025-35D8-4197-B30A-59D5621651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6298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2544AEA-F0AE-4D2E-AC38-556B4DA26921}"/>
              </a:ext>
            </a:extLst>
          </p:cNvPr>
          <p:cNvSpPr/>
          <p:nvPr/>
        </p:nvSpPr>
        <p:spPr>
          <a:xfrm>
            <a:off x="525294" y="622569"/>
            <a:ext cx="5796000" cy="54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初回「￥１０００</a:t>
            </a:r>
            <a:r>
              <a:rPr kumimoji="1" lang="en-US" altLang="ja-JP" dirty="0"/>
              <a:t>off</a:t>
            </a:r>
            <a:r>
              <a:rPr kumimoji="1" lang="ja-JP" altLang="en-US" dirty="0"/>
              <a:t>」クーポンの使い方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68396D1-65BC-443B-B1E0-E485291DB779}"/>
              </a:ext>
            </a:extLst>
          </p:cNvPr>
          <p:cNvSpPr/>
          <p:nvPr/>
        </p:nvSpPr>
        <p:spPr>
          <a:xfrm>
            <a:off x="525293" y="1128409"/>
            <a:ext cx="5778229" cy="81550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C797A7A-DB26-43A5-B6A3-3143B47B163A}"/>
              </a:ext>
            </a:extLst>
          </p:cNvPr>
          <p:cNvSpPr txBox="1"/>
          <p:nvPr/>
        </p:nvSpPr>
        <p:spPr>
          <a:xfrm>
            <a:off x="5290342" y="356503"/>
            <a:ext cx="10508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1200" dirty="0"/>
              <a:t>2020.12</a:t>
            </a:r>
            <a:endParaRPr kumimoji="1" lang="ja-JP" altLang="en-US" sz="1200" dirty="0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30DBA6DC-D41B-48CD-93F8-A988A30158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74" t="22628" r="15433" b="44525"/>
          <a:stretch/>
        </p:blipFill>
        <p:spPr>
          <a:xfrm>
            <a:off x="5655751" y="715056"/>
            <a:ext cx="525394" cy="360000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08796FA0-A693-4D72-8E8F-0A6BCD955A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964" y="1433913"/>
            <a:ext cx="1340561" cy="23832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ADFECB4-C2C6-4537-880A-020D7FD81F66}"/>
              </a:ext>
            </a:extLst>
          </p:cNvPr>
          <p:cNvSpPr txBox="1"/>
          <p:nvPr/>
        </p:nvSpPr>
        <p:spPr>
          <a:xfrm>
            <a:off x="554478" y="3853633"/>
            <a:ext cx="1991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/>
              <a:t>「</a:t>
            </a:r>
            <a:r>
              <a:rPr kumimoji="1" lang="en-US" altLang="ja-JP" sz="1200" b="1" dirty="0"/>
              <a:t>\1000off</a:t>
            </a:r>
            <a:r>
              <a:rPr kumimoji="1" lang="ja-JP" altLang="en-US" sz="1200" b="1" dirty="0"/>
              <a:t>クーポン」は、すでに届いています。</a:t>
            </a:r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B49E150D-A631-4FDE-9715-6556DB78F229}"/>
              </a:ext>
            </a:extLst>
          </p:cNvPr>
          <p:cNvSpPr/>
          <p:nvPr/>
        </p:nvSpPr>
        <p:spPr>
          <a:xfrm>
            <a:off x="787485" y="2850396"/>
            <a:ext cx="580468" cy="540000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5C19BAD1-6B68-41E4-8758-891791E93D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1" y="2778142"/>
            <a:ext cx="987397" cy="98739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BA04B668-58C3-4B0B-AEB9-B0D9E0D0DDA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7781" y="1396011"/>
            <a:ext cx="1271964" cy="2261268"/>
          </a:xfrm>
          <a:prstGeom prst="rect">
            <a:avLst/>
          </a:prstGeom>
        </p:spPr>
      </p:pic>
      <p:sp>
        <p:nvSpPr>
          <p:cNvPr id="18" name="楕円 17">
            <a:extLst>
              <a:ext uri="{FF2B5EF4-FFF2-40B4-BE49-F238E27FC236}">
                <a16:creationId xmlns:a16="http://schemas.microsoft.com/office/drawing/2014/main" id="{6BB63F49-C27E-43F8-A57D-EAA432B9029C}"/>
              </a:ext>
            </a:extLst>
          </p:cNvPr>
          <p:cNvSpPr/>
          <p:nvPr/>
        </p:nvSpPr>
        <p:spPr>
          <a:xfrm>
            <a:off x="861439" y="2253758"/>
            <a:ext cx="1245591" cy="27699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0" name="直線矢印コネクタ 19">
            <a:extLst>
              <a:ext uri="{FF2B5EF4-FFF2-40B4-BE49-F238E27FC236}">
                <a16:creationId xmlns:a16="http://schemas.microsoft.com/office/drawing/2014/main" id="{AE5A13E1-AD56-4A9C-BF71-DC7C35F11491}"/>
              </a:ext>
            </a:extLst>
          </p:cNvPr>
          <p:cNvCxnSpPr>
            <a:cxnSpLocks/>
            <a:stCxn id="3" idx="0"/>
            <a:endCxn id="13" idx="5"/>
          </p:cNvCxnSpPr>
          <p:nvPr/>
        </p:nvCxnSpPr>
        <p:spPr>
          <a:xfrm flipH="1" flipV="1">
            <a:off x="1282945" y="3311315"/>
            <a:ext cx="267334" cy="54231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図 21">
            <a:extLst>
              <a:ext uri="{FF2B5EF4-FFF2-40B4-BE49-F238E27FC236}">
                <a16:creationId xmlns:a16="http://schemas.microsoft.com/office/drawing/2014/main" id="{4C50B035-3389-44BF-9AEB-6928D6B6B5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7312" y="2769410"/>
            <a:ext cx="652863" cy="912184"/>
          </a:xfrm>
          <a:prstGeom prst="rect">
            <a:avLst/>
          </a:prstGeom>
        </p:spPr>
      </p:pic>
      <p:cxnSp>
        <p:nvCxnSpPr>
          <p:cNvPr id="24" name="直線矢印コネクタ 23">
            <a:extLst>
              <a:ext uri="{FF2B5EF4-FFF2-40B4-BE49-F238E27FC236}">
                <a16:creationId xmlns:a16="http://schemas.microsoft.com/office/drawing/2014/main" id="{8893FAED-0983-4EBE-8A8E-8A3269CDE0F3}"/>
              </a:ext>
            </a:extLst>
          </p:cNvPr>
          <p:cNvCxnSpPr>
            <a:stCxn id="18" idx="6"/>
          </p:cNvCxnSpPr>
          <p:nvPr/>
        </p:nvCxnSpPr>
        <p:spPr>
          <a:xfrm flipV="1">
            <a:off x="2107030" y="2392257"/>
            <a:ext cx="2323234" cy="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矢印: 左カーブ 24">
            <a:extLst>
              <a:ext uri="{FF2B5EF4-FFF2-40B4-BE49-F238E27FC236}">
                <a16:creationId xmlns:a16="http://schemas.microsoft.com/office/drawing/2014/main" id="{A30D62D4-4E99-4CC5-A1A3-8FEDC40C3829}"/>
              </a:ext>
            </a:extLst>
          </p:cNvPr>
          <p:cNvSpPr/>
          <p:nvPr/>
        </p:nvSpPr>
        <p:spPr>
          <a:xfrm rot="16200000">
            <a:off x="3364234" y="2624982"/>
            <a:ext cx="285223" cy="388980"/>
          </a:xfrm>
          <a:prstGeom prst="curvedLeftArrow">
            <a:avLst>
              <a:gd name="adj1" fmla="val 25000"/>
              <a:gd name="adj2" fmla="val 66108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0E75CA57-DFA4-45C9-B522-7970CBF22870}"/>
              </a:ext>
            </a:extLst>
          </p:cNvPr>
          <p:cNvSpPr txBox="1"/>
          <p:nvPr/>
        </p:nvSpPr>
        <p:spPr>
          <a:xfrm>
            <a:off x="2578278" y="3857990"/>
            <a:ext cx="17651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初回はお手持ちの袋に入れてください。</a:t>
            </a:r>
          </a:p>
        </p:txBody>
      </p:sp>
      <p:pic>
        <p:nvPicPr>
          <p:cNvPr id="27" name="図 26">
            <a:extLst>
              <a:ext uri="{FF2B5EF4-FFF2-40B4-BE49-F238E27FC236}">
                <a16:creationId xmlns:a16="http://schemas.microsoft.com/office/drawing/2014/main" id="{8FE6C08B-04B4-48B2-A628-AA772B1DDD3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8685" y="4530294"/>
            <a:ext cx="1188059" cy="2112104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28" name="楕円 27">
            <a:extLst>
              <a:ext uri="{FF2B5EF4-FFF2-40B4-BE49-F238E27FC236}">
                <a16:creationId xmlns:a16="http://schemas.microsoft.com/office/drawing/2014/main" id="{AA4EF504-3ABD-4D0B-9506-0195656CD1CC}"/>
              </a:ext>
            </a:extLst>
          </p:cNvPr>
          <p:cNvSpPr/>
          <p:nvPr/>
        </p:nvSpPr>
        <p:spPr>
          <a:xfrm>
            <a:off x="5123514" y="2939257"/>
            <a:ext cx="351462" cy="28811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9405CF05-3262-4DC5-A1F9-2F403627F64F}"/>
              </a:ext>
            </a:extLst>
          </p:cNvPr>
          <p:cNvSpPr txBox="1"/>
          <p:nvPr/>
        </p:nvSpPr>
        <p:spPr>
          <a:xfrm>
            <a:off x="4702637" y="3757009"/>
            <a:ext cx="12719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「</a:t>
            </a:r>
            <a:r>
              <a:rPr kumimoji="1" lang="en-US" altLang="ja-JP" sz="1200" dirty="0"/>
              <a:t>OK</a:t>
            </a:r>
            <a:r>
              <a:rPr kumimoji="1" lang="ja-JP" altLang="en-US" sz="1200" dirty="0"/>
              <a:t>」を押す。</a:t>
            </a:r>
          </a:p>
        </p:txBody>
      </p:sp>
      <p:sp>
        <p:nvSpPr>
          <p:cNvPr id="30" name="楕円 29">
            <a:extLst>
              <a:ext uri="{FF2B5EF4-FFF2-40B4-BE49-F238E27FC236}">
                <a16:creationId xmlns:a16="http://schemas.microsoft.com/office/drawing/2014/main" id="{98387F04-1FD2-46A4-8914-7E741B0872BB}"/>
              </a:ext>
            </a:extLst>
          </p:cNvPr>
          <p:cNvSpPr/>
          <p:nvPr/>
        </p:nvSpPr>
        <p:spPr>
          <a:xfrm>
            <a:off x="619725" y="5096037"/>
            <a:ext cx="2342601" cy="106677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b="1" dirty="0"/>
              <a:t>先に衣類をロッカーに入れ、</a:t>
            </a:r>
            <a:r>
              <a:rPr kumimoji="1" lang="ja-JP" altLang="en-US" sz="1400" b="1" u="sng" dirty="0"/>
              <a:t>扉を閉じてください。</a:t>
            </a:r>
          </a:p>
        </p:txBody>
      </p:sp>
      <p:sp>
        <p:nvSpPr>
          <p:cNvPr id="31" name="矢印: 山形 30">
            <a:extLst>
              <a:ext uri="{FF2B5EF4-FFF2-40B4-BE49-F238E27FC236}">
                <a16:creationId xmlns:a16="http://schemas.microsoft.com/office/drawing/2014/main" id="{E7FE6150-DE4A-47CB-B08C-34AA8805016B}"/>
              </a:ext>
            </a:extLst>
          </p:cNvPr>
          <p:cNvSpPr/>
          <p:nvPr/>
        </p:nvSpPr>
        <p:spPr>
          <a:xfrm>
            <a:off x="2965866" y="5416214"/>
            <a:ext cx="215727" cy="41269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2" name="楕円 31">
            <a:extLst>
              <a:ext uri="{FF2B5EF4-FFF2-40B4-BE49-F238E27FC236}">
                <a16:creationId xmlns:a16="http://schemas.microsoft.com/office/drawing/2014/main" id="{C5269103-9557-46BA-8FB8-9F41CD6729DA}"/>
              </a:ext>
            </a:extLst>
          </p:cNvPr>
          <p:cNvSpPr/>
          <p:nvPr/>
        </p:nvSpPr>
        <p:spPr>
          <a:xfrm>
            <a:off x="3412831" y="6112218"/>
            <a:ext cx="899765" cy="27699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6" name="図 35">
            <a:extLst>
              <a:ext uri="{FF2B5EF4-FFF2-40B4-BE49-F238E27FC236}">
                <a16:creationId xmlns:a16="http://schemas.microsoft.com/office/drawing/2014/main" id="{55BFA9CC-081C-441C-A812-854F1786E00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86896" y="4790907"/>
            <a:ext cx="1919928" cy="1439946"/>
          </a:xfrm>
          <a:prstGeom prst="rect">
            <a:avLst/>
          </a:prstGeom>
        </p:spPr>
      </p:pic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2630B2EF-A8D7-4B9F-B33B-54BED7F9FC08}"/>
              </a:ext>
            </a:extLst>
          </p:cNvPr>
          <p:cNvSpPr txBox="1"/>
          <p:nvPr/>
        </p:nvSpPr>
        <p:spPr>
          <a:xfrm>
            <a:off x="4606317" y="6546924"/>
            <a:ext cx="1618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扉の</a:t>
            </a:r>
            <a:r>
              <a:rPr kumimoji="1" lang="en-US" altLang="ja-JP" sz="1200" dirty="0"/>
              <a:t>QR</a:t>
            </a:r>
            <a:r>
              <a:rPr kumimoji="1" lang="ja-JP" altLang="en-US" sz="1200" dirty="0"/>
              <a:t>コードをカメラで写します。</a:t>
            </a:r>
          </a:p>
        </p:txBody>
      </p:sp>
      <p:pic>
        <p:nvPicPr>
          <p:cNvPr id="39" name="図 38">
            <a:extLst>
              <a:ext uri="{FF2B5EF4-FFF2-40B4-BE49-F238E27FC236}">
                <a16:creationId xmlns:a16="http://schemas.microsoft.com/office/drawing/2014/main" id="{8C4D1B78-3AAD-46BC-AF81-B77E3602D9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496"/>
          <a:stretch/>
        </p:blipFill>
        <p:spPr>
          <a:xfrm>
            <a:off x="1010645" y="7523961"/>
            <a:ext cx="1249265" cy="1540884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40" name="図 39">
            <a:extLst>
              <a:ext uri="{FF2B5EF4-FFF2-40B4-BE49-F238E27FC236}">
                <a16:creationId xmlns:a16="http://schemas.microsoft.com/office/drawing/2014/main" id="{1811D12E-7441-430C-8A81-CD35E00447DC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93" t="40435" r="38036" b="39448"/>
          <a:stretch/>
        </p:blipFill>
        <p:spPr>
          <a:xfrm rot="5400000">
            <a:off x="4500470" y="7559535"/>
            <a:ext cx="1967899" cy="1281394"/>
          </a:xfrm>
          <a:prstGeom prst="rect">
            <a:avLst/>
          </a:prstGeom>
        </p:spPr>
      </p:pic>
      <p:sp>
        <p:nvSpPr>
          <p:cNvPr id="42" name="楕円 41">
            <a:extLst>
              <a:ext uri="{FF2B5EF4-FFF2-40B4-BE49-F238E27FC236}">
                <a16:creationId xmlns:a16="http://schemas.microsoft.com/office/drawing/2014/main" id="{6231561F-A10D-4784-B234-5BF304E98D7B}"/>
              </a:ext>
            </a:extLst>
          </p:cNvPr>
          <p:cNvSpPr/>
          <p:nvPr/>
        </p:nvSpPr>
        <p:spPr>
          <a:xfrm>
            <a:off x="5064467" y="4898945"/>
            <a:ext cx="548303" cy="540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4" name="直線矢印コネクタ 43">
            <a:extLst>
              <a:ext uri="{FF2B5EF4-FFF2-40B4-BE49-F238E27FC236}">
                <a16:creationId xmlns:a16="http://schemas.microsoft.com/office/drawing/2014/main" id="{B1A7EC15-CFA8-45D8-8225-B24AF110D1FA}"/>
              </a:ext>
            </a:extLst>
          </p:cNvPr>
          <p:cNvCxnSpPr>
            <a:stCxn id="32" idx="6"/>
            <a:endCxn id="42" idx="3"/>
          </p:cNvCxnSpPr>
          <p:nvPr/>
        </p:nvCxnSpPr>
        <p:spPr>
          <a:xfrm flipV="1">
            <a:off x="4312596" y="5359864"/>
            <a:ext cx="832168" cy="89085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907C8528-78A6-4858-AD80-6FFC4FC40F96}"/>
              </a:ext>
            </a:extLst>
          </p:cNvPr>
          <p:cNvSpPr txBox="1"/>
          <p:nvPr/>
        </p:nvSpPr>
        <p:spPr>
          <a:xfrm>
            <a:off x="4845202" y="8247789"/>
            <a:ext cx="385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>
                <a:solidFill>
                  <a:schemeClr val="bg1"/>
                </a:solidFill>
              </a:rPr>
              <a:t>①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1B3FCB03-C91F-4F6B-B85B-9CD0296BCBF2}"/>
              </a:ext>
            </a:extLst>
          </p:cNvPr>
          <p:cNvSpPr txBox="1"/>
          <p:nvPr/>
        </p:nvSpPr>
        <p:spPr>
          <a:xfrm>
            <a:off x="4992775" y="7923233"/>
            <a:ext cx="385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>
                <a:solidFill>
                  <a:schemeClr val="bg1"/>
                </a:solidFill>
              </a:rPr>
              <a:t>②</a:t>
            </a: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AA2A9846-36E2-4C69-8187-B0AB650E2D0C}"/>
              </a:ext>
            </a:extLst>
          </p:cNvPr>
          <p:cNvSpPr txBox="1"/>
          <p:nvPr/>
        </p:nvSpPr>
        <p:spPr>
          <a:xfrm>
            <a:off x="5782925" y="7288204"/>
            <a:ext cx="385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>
                <a:solidFill>
                  <a:schemeClr val="bg1"/>
                </a:solidFill>
              </a:rPr>
              <a:t>③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F2BCDC67-23D3-4782-95BB-2D56D891A7EA}"/>
              </a:ext>
            </a:extLst>
          </p:cNvPr>
          <p:cNvSpPr txBox="1"/>
          <p:nvPr/>
        </p:nvSpPr>
        <p:spPr>
          <a:xfrm>
            <a:off x="4970212" y="7254831"/>
            <a:ext cx="385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>
                <a:solidFill>
                  <a:schemeClr val="bg1"/>
                </a:solidFill>
              </a:rPr>
              <a:t>④</a:t>
            </a: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44965F0B-3BCC-4AD3-8059-50AD2B54E823}"/>
              </a:ext>
            </a:extLst>
          </p:cNvPr>
          <p:cNvSpPr txBox="1"/>
          <p:nvPr/>
        </p:nvSpPr>
        <p:spPr>
          <a:xfrm>
            <a:off x="5697071" y="7572780"/>
            <a:ext cx="385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>
                <a:solidFill>
                  <a:schemeClr val="bg1"/>
                </a:solidFill>
              </a:rPr>
              <a:t>⑤</a:t>
            </a: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BDF831E6-EC03-48E7-878C-ED8EC724A439}"/>
              </a:ext>
            </a:extLst>
          </p:cNvPr>
          <p:cNvSpPr txBox="1"/>
          <p:nvPr/>
        </p:nvSpPr>
        <p:spPr>
          <a:xfrm>
            <a:off x="5800691" y="8232990"/>
            <a:ext cx="385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>
                <a:solidFill>
                  <a:schemeClr val="bg1"/>
                </a:solidFill>
              </a:rPr>
              <a:t>⑥</a:t>
            </a:r>
          </a:p>
        </p:txBody>
      </p:sp>
      <p:sp>
        <p:nvSpPr>
          <p:cNvPr id="52" name="楕円 51">
            <a:extLst>
              <a:ext uri="{FF2B5EF4-FFF2-40B4-BE49-F238E27FC236}">
                <a16:creationId xmlns:a16="http://schemas.microsoft.com/office/drawing/2014/main" id="{BEE6DA14-0CC9-4E14-BBAE-06ACC2D01C65}"/>
              </a:ext>
            </a:extLst>
          </p:cNvPr>
          <p:cNvSpPr/>
          <p:nvPr/>
        </p:nvSpPr>
        <p:spPr>
          <a:xfrm>
            <a:off x="818965" y="8165084"/>
            <a:ext cx="1657536" cy="27699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54" name="直線矢印コネクタ 53">
            <a:extLst>
              <a:ext uri="{FF2B5EF4-FFF2-40B4-BE49-F238E27FC236}">
                <a16:creationId xmlns:a16="http://schemas.microsoft.com/office/drawing/2014/main" id="{C8E415B5-4884-4E55-96CC-642B71BB4585}"/>
              </a:ext>
            </a:extLst>
          </p:cNvPr>
          <p:cNvCxnSpPr>
            <a:cxnSpLocks/>
            <a:stCxn id="52" idx="6"/>
          </p:cNvCxnSpPr>
          <p:nvPr/>
        </p:nvCxnSpPr>
        <p:spPr>
          <a:xfrm>
            <a:off x="2476501" y="8303584"/>
            <a:ext cx="2267028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コネクタ: カギ線 56">
            <a:extLst>
              <a:ext uri="{FF2B5EF4-FFF2-40B4-BE49-F238E27FC236}">
                <a16:creationId xmlns:a16="http://schemas.microsoft.com/office/drawing/2014/main" id="{1F43B112-3B14-4331-B132-A052663EF0AF}"/>
              </a:ext>
            </a:extLst>
          </p:cNvPr>
          <p:cNvCxnSpPr>
            <a:cxnSpLocks/>
            <a:stCxn id="51" idx="2"/>
            <a:endCxn id="58" idx="6"/>
          </p:cNvCxnSpPr>
          <p:nvPr/>
        </p:nvCxnSpPr>
        <p:spPr>
          <a:xfrm rot="5400000">
            <a:off x="3940584" y="6661782"/>
            <a:ext cx="204550" cy="3900965"/>
          </a:xfrm>
          <a:prstGeom prst="bentConnector2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楕円 57">
            <a:extLst>
              <a:ext uri="{FF2B5EF4-FFF2-40B4-BE49-F238E27FC236}">
                <a16:creationId xmlns:a16="http://schemas.microsoft.com/office/drawing/2014/main" id="{9F75BFC3-8BB4-4A24-A6FF-3E915F439636}"/>
              </a:ext>
            </a:extLst>
          </p:cNvPr>
          <p:cNvSpPr/>
          <p:nvPr/>
        </p:nvSpPr>
        <p:spPr>
          <a:xfrm>
            <a:off x="1165716" y="8576039"/>
            <a:ext cx="926660" cy="27699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B0ED110B-D1E5-4A36-8490-3E45A5034F99}"/>
              </a:ext>
            </a:extLst>
          </p:cNvPr>
          <p:cNvSpPr txBox="1"/>
          <p:nvPr/>
        </p:nvSpPr>
        <p:spPr>
          <a:xfrm>
            <a:off x="2397867" y="7278416"/>
            <a:ext cx="2345662" cy="95410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400" b="1" u="sng" dirty="0">
                <a:solidFill>
                  <a:srgbClr val="FF0000"/>
                </a:solidFill>
              </a:rPr>
              <a:t>最初に「</a:t>
            </a:r>
            <a:r>
              <a:rPr kumimoji="1" lang="en-US" altLang="ja-JP" sz="1400" b="1" u="sng" dirty="0">
                <a:solidFill>
                  <a:srgbClr val="FF0000"/>
                </a:solidFill>
              </a:rPr>
              <a:t>C</a:t>
            </a:r>
            <a:r>
              <a:rPr kumimoji="1" lang="ja-JP" altLang="en-US" sz="1400" b="1" u="sng" dirty="0">
                <a:solidFill>
                  <a:srgbClr val="FF0000"/>
                </a:solidFill>
              </a:rPr>
              <a:t>」を押し</a:t>
            </a:r>
            <a:r>
              <a:rPr kumimoji="1" lang="ja-JP" altLang="en-US" sz="1400" dirty="0"/>
              <a:t>、</a:t>
            </a:r>
            <a:r>
              <a:rPr kumimoji="1" lang="en-US" altLang="ja-JP" sz="1400" dirty="0"/>
              <a:t>4</a:t>
            </a:r>
            <a:r>
              <a:rPr kumimoji="1" lang="ja-JP" altLang="en-US" sz="1400" dirty="0"/>
              <a:t>桁の暗証番号を押して、</a:t>
            </a:r>
            <a:r>
              <a:rPr kumimoji="1" lang="ja-JP" altLang="en-US" sz="1400" b="1" u="sng" dirty="0">
                <a:solidFill>
                  <a:srgbClr val="FF0000"/>
                </a:solidFill>
              </a:rPr>
              <a:t>最後に「🗝」マークを押して</a:t>
            </a:r>
            <a:r>
              <a:rPr kumimoji="1" lang="ja-JP" altLang="en-US" sz="1400" dirty="0"/>
              <a:t>ロックします。</a:t>
            </a: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320BE1CD-DD3E-405C-8DC9-2621648075AB}"/>
              </a:ext>
            </a:extLst>
          </p:cNvPr>
          <p:cNvSpPr txBox="1"/>
          <p:nvPr/>
        </p:nvSpPr>
        <p:spPr>
          <a:xfrm>
            <a:off x="2745262" y="8745907"/>
            <a:ext cx="1941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扉がロックされたら、「完了」を押します。</a:t>
            </a: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8CAACA76-D471-406A-8F0C-026F16E5FDEE}"/>
              </a:ext>
            </a:extLst>
          </p:cNvPr>
          <p:cNvSpPr txBox="1"/>
          <p:nvPr/>
        </p:nvSpPr>
        <p:spPr>
          <a:xfrm>
            <a:off x="2979901" y="9360236"/>
            <a:ext cx="3527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1200" b="1" dirty="0"/>
              <a:t>※</a:t>
            </a:r>
            <a:r>
              <a:rPr kumimoji="1" lang="ja-JP" altLang="en-US" sz="1200" b="1" dirty="0"/>
              <a:t>「￥</a:t>
            </a:r>
            <a:r>
              <a:rPr kumimoji="1" lang="en-US" altLang="ja-JP" sz="1200" b="1" dirty="0"/>
              <a:t>1000</a:t>
            </a:r>
            <a:r>
              <a:rPr kumimoji="1" lang="ja-JP" altLang="en-US" sz="1200" b="1" dirty="0"/>
              <a:t>クーポン」は裏面で説明。</a:t>
            </a: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58188C9C-6E87-49C6-B042-734FE67D6206}"/>
              </a:ext>
            </a:extLst>
          </p:cNvPr>
          <p:cNvSpPr txBox="1"/>
          <p:nvPr/>
        </p:nvSpPr>
        <p:spPr>
          <a:xfrm>
            <a:off x="634896" y="1194402"/>
            <a:ext cx="34347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/>
              <a:t>●</a:t>
            </a:r>
            <a:r>
              <a:rPr kumimoji="1" lang="ja-JP" altLang="en-US" sz="1200" b="1" u="sng" dirty="0"/>
              <a:t>まずは衣類をロッカーに入れる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9D61D44A-A96A-4511-9D36-4E5E3AAF6D93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10" t="30070" r="25811" b="31520"/>
          <a:stretch/>
        </p:blipFill>
        <p:spPr>
          <a:xfrm>
            <a:off x="2343593" y="1471401"/>
            <a:ext cx="935348" cy="120562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E7573C2C-15CF-4BF0-B544-418460691531}"/>
              </a:ext>
            </a:extLst>
          </p:cNvPr>
          <p:cNvSpPr txBox="1"/>
          <p:nvPr/>
        </p:nvSpPr>
        <p:spPr>
          <a:xfrm>
            <a:off x="3325994" y="1569531"/>
            <a:ext cx="13092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先にクレジットカードの登録をお願いします。</a:t>
            </a:r>
            <a:endParaRPr kumimoji="1" lang="en-US" altLang="ja-JP" sz="1200" dirty="0"/>
          </a:p>
          <a:p>
            <a:r>
              <a:rPr kumimoji="1" lang="ja-JP" altLang="en-US" sz="1200" dirty="0"/>
              <a:t>　</a:t>
            </a:r>
            <a:r>
              <a:rPr kumimoji="1" lang="en-US" altLang="ja-JP" sz="1200" dirty="0"/>
              <a:t>※</a:t>
            </a:r>
            <a:r>
              <a:rPr kumimoji="1" lang="ja-JP" altLang="en-US" sz="1200" dirty="0"/>
              <a:t>別紙参照</a:t>
            </a:r>
          </a:p>
        </p:txBody>
      </p:sp>
    </p:spTree>
    <p:extLst>
      <p:ext uri="{BB962C8B-B14F-4D97-AF65-F5344CB8AC3E}">
        <p14:creationId xmlns:p14="http://schemas.microsoft.com/office/powerpoint/2010/main" val="4087527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83EA6E8-451D-4088-A0A5-D7F76479E794}"/>
              </a:ext>
            </a:extLst>
          </p:cNvPr>
          <p:cNvSpPr/>
          <p:nvPr/>
        </p:nvSpPr>
        <p:spPr>
          <a:xfrm>
            <a:off x="525294" y="622569"/>
            <a:ext cx="5796000" cy="54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2A2D210-97D6-4047-8105-A671E9C28F12}"/>
              </a:ext>
            </a:extLst>
          </p:cNvPr>
          <p:cNvSpPr/>
          <p:nvPr/>
        </p:nvSpPr>
        <p:spPr>
          <a:xfrm>
            <a:off x="525293" y="1128409"/>
            <a:ext cx="5778229" cy="81550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矢印: 山形 21">
            <a:extLst>
              <a:ext uri="{FF2B5EF4-FFF2-40B4-BE49-F238E27FC236}">
                <a16:creationId xmlns:a16="http://schemas.microsoft.com/office/drawing/2014/main" id="{61B3C692-AB46-4349-8514-6DF7AEADB214}"/>
              </a:ext>
            </a:extLst>
          </p:cNvPr>
          <p:cNvSpPr/>
          <p:nvPr/>
        </p:nvSpPr>
        <p:spPr>
          <a:xfrm>
            <a:off x="3112146" y="3031447"/>
            <a:ext cx="201879" cy="41269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E3C7CE83-1B4F-4976-A5E4-463699925D8D}"/>
              </a:ext>
            </a:extLst>
          </p:cNvPr>
          <p:cNvSpPr txBox="1"/>
          <p:nvPr/>
        </p:nvSpPr>
        <p:spPr>
          <a:xfrm>
            <a:off x="2656953" y="6503977"/>
            <a:ext cx="36952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>
                <a:solidFill>
                  <a:srgbClr val="FF0000"/>
                </a:solidFill>
              </a:rPr>
              <a:t>※</a:t>
            </a:r>
            <a:r>
              <a:rPr kumimoji="1" lang="ja-JP" altLang="en-US" sz="1400" b="1" dirty="0">
                <a:solidFill>
                  <a:srgbClr val="FF0000"/>
                </a:solidFill>
              </a:rPr>
              <a:t>「</a:t>
            </a:r>
            <a:r>
              <a:rPr kumimoji="1" lang="en-US" altLang="ja-JP" sz="1400" b="1" dirty="0">
                <a:solidFill>
                  <a:srgbClr val="FF0000"/>
                </a:solidFill>
              </a:rPr>
              <a:t>\1,000</a:t>
            </a:r>
            <a:r>
              <a:rPr kumimoji="1" lang="ja-JP" altLang="en-US" sz="1400" b="1" dirty="0">
                <a:solidFill>
                  <a:srgbClr val="FF0000"/>
                </a:solidFill>
              </a:rPr>
              <a:t> </a:t>
            </a:r>
            <a:r>
              <a:rPr kumimoji="1" lang="en-US" altLang="ja-JP" sz="1400" b="1" dirty="0">
                <a:solidFill>
                  <a:srgbClr val="FF0000"/>
                </a:solidFill>
              </a:rPr>
              <a:t>off</a:t>
            </a:r>
            <a:r>
              <a:rPr kumimoji="1" lang="ja-JP" altLang="en-US" sz="1400" b="1" dirty="0">
                <a:solidFill>
                  <a:srgbClr val="FF0000"/>
                </a:solidFill>
              </a:rPr>
              <a:t>クーポン」はおつり出ません。</a:t>
            </a:r>
            <a:endParaRPr kumimoji="1" lang="en-US" altLang="ja-JP" sz="1400" b="1" dirty="0">
              <a:solidFill>
                <a:srgbClr val="FF0000"/>
              </a:solidFill>
            </a:endParaRPr>
          </a:p>
          <a:p>
            <a:r>
              <a:rPr kumimoji="1" lang="ja-JP" altLang="en-US" sz="1400" b="1" dirty="0">
                <a:solidFill>
                  <a:srgbClr val="FF0000"/>
                </a:solidFill>
              </a:rPr>
              <a:t>　　</a:t>
            </a:r>
            <a:r>
              <a:rPr kumimoji="1" lang="en-US" altLang="ja-JP" sz="1400" b="1" dirty="0">
                <a:solidFill>
                  <a:srgbClr val="FF0000"/>
                </a:solidFill>
              </a:rPr>
              <a:t>1</a:t>
            </a:r>
            <a:r>
              <a:rPr kumimoji="1" lang="ja-JP" altLang="en-US" sz="1400" b="1" dirty="0">
                <a:solidFill>
                  <a:srgbClr val="FF0000"/>
                </a:solidFill>
              </a:rPr>
              <a:t>度きりの利用になります。</a:t>
            </a:r>
            <a:endParaRPr kumimoji="1" lang="en-US" altLang="ja-JP" sz="1400" b="1" dirty="0">
              <a:solidFill>
                <a:srgbClr val="FF0000"/>
              </a:solidFill>
            </a:endParaRPr>
          </a:p>
        </p:txBody>
      </p:sp>
      <p:pic>
        <p:nvPicPr>
          <p:cNvPr id="51" name="図 50">
            <a:extLst>
              <a:ext uri="{FF2B5EF4-FFF2-40B4-BE49-F238E27FC236}">
                <a16:creationId xmlns:a16="http://schemas.microsoft.com/office/drawing/2014/main" id="{A8EF86EA-7BA4-4767-9D7A-5E4EAB098E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74" t="22628" r="15433" b="44525"/>
          <a:stretch/>
        </p:blipFill>
        <p:spPr>
          <a:xfrm>
            <a:off x="5655751" y="715056"/>
            <a:ext cx="525394" cy="360000"/>
          </a:xfrm>
          <a:prstGeom prst="rect">
            <a:avLst/>
          </a:prstGeom>
        </p:spPr>
      </p:pic>
      <p:pic>
        <p:nvPicPr>
          <p:cNvPr id="52" name="図 51">
            <a:extLst>
              <a:ext uri="{FF2B5EF4-FFF2-40B4-BE49-F238E27FC236}">
                <a16:creationId xmlns:a16="http://schemas.microsoft.com/office/drawing/2014/main" id="{58C5D258-FD5B-4AE5-824C-AED87C9FF9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382" y="1654925"/>
            <a:ext cx="1186196" cy="2108793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5" name="矢印: 下 14">
            <a:extLst>
              <a:ext uri="{FF2B5EF4-FFF2-40B4-BE49-F238E27FC236}">
                <a16:creationId xmlns:a16="http://schemas.microsoft.com/office/drawing/2014/main" id="{0564782E-9863-4330-98B2-F5870706C290}"/>
              </a:ext>
            </a:extLst>
          </p:cNvPr>
          <p:cNvSpPr/>
          <p:nvPr/>
        </p:nvSpPr>
        <p:spPr>
          <a:xfrm>
            <a:off x="1690447" y="1980663"/>
            <a:ext cx="278117" cy="68850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1440D941-F285-47A4-94CE-A61E3B01F34B}"/>
              </a:ext>
            </a:extLst>
          </p:cNvPr>
          <p:cNvSpPr txBox="1"/>
          <p:nvPr/>
        </p:nvSpPr>
        <p:spPr>
          <a:xfrm>
            <a:off x="1844805" y="2100789"/>
            <a:ext cx="17207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/>
              <a:t>「オーダー詳細選択」を下</a:t>
            </a:r>
            <a:r>
              <a:rPr kumimoji="1" lang="ja-JP" altLang="en-US" sz="1200" b="1"/>
              <a:t>までスクロール</a:t>
            </a:r>
            <a:endParaRPr kumimoji="1" lang="ja-JP" altLang="en-US" sz="1200" b="1" dirty="0"/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9CE751C7-DC9D-4814-85B9-784241A95251}"/>
              </a:ext>
            </a:extLst>
          </p:cNvPr>
          <p:cNvSpPr txBox="1"/>
          <p:nvPr/>
        </p:nvSpPr>
        <p:spPr>
          <a:xfrm>
            <a:off x="749196" y="1299177"/>
            <a:ext cx="34347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/>
              <a:t>●</a:t>
            </a:r>
            <a:r>
              <a:rPr kumimoji="1" lang="ja-JP" altLang="en-US" sz="1200" b="1" u="sng" dirty="0"/>
              <a:t>今からクーポンを設定します。</a:t>
            </a:r>
          </a:p>
        </p:txBody>
      </p:sp>
      <p:sp>
        <p:nvSpPr>
          <p:cNvPr id="39" name="楕円 38">
            <a:extLst>
              <a:ext uri="{FF2B5EF4-FFF2-40B4-BE49-F238E27FC236}">
                <a16:creationId xmlns:a16="http://schemas.microsoft.com/office/drawing/2014/main" id="{06229D43-D247-41CD-857F-470F7E65D12A}"/>
              </a:ext>
            </a:extLst>
          </p:cNvPr>
          <p:cNvSpPr/>
          <p:nvPr/>
        </p:nvSpPr>
        <p:spPr>
          <a:xfrm>
            <a:off x="908022" y="2859782"/>
            <a:ext cx="1269255" cy="24051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楕円 53">
            <a:extLst>
              <a:ext uri="{FF2B5EF4-FFF2-40B4-BE49-F238E27FC236}">
                <a16:creationId xmlns:a16="http://schemas.microsoft.com/office/drawing/2014/main" id="{57DD473C-8F1F-4C4F-93B7-297BAA82F908}"/>
              </a:ext>
            </a:extLst>
          </p:cNvPr>
          <p:cNvSpPr/>
          <p:nvPr/>
        </p:nvSpPr>
        <p:spPr>
          <a:xfrm>
            <a:off x="878443" y="1705391"/>
            <a:ext cx="719429" cy="27960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5" name="図 54">
            <a:extLst>
              <a:ext uri="{FF2B5EF4-FFF2-40B4-BE49-F238E27FC236}">
                <a16:creationId xmlns:a16="http://schemas.microsoft.com/office/drawing/2014/main" id="{69D00FB3-B377-472B-A5FD-04A296F2A70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516"/>
          <a:stretch/>
        </p:blipFill>
        <p:spPr>
          <a:xfrm>
            <a:off x="3663437" y="1787441"/>
            <a:ext cx="1716316" cy="1723442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56" name="楕円 55">
            <a:extLst>
              <a:ext uri="{FF2B5EF4-FFF2-40B4-BE49-F238E27FC236}">
                <a16:creationId xmlns:a16="http://schemas.microsoft.com/office/drawing/2014/main" id="{64491B46-684E-4216-87B0-8800A0204D0C}"/>
              </a:ext>
            </a:extLst>
          </p:cNvPr>
          <p:cNvSpPr/>
          <p:nvPr/>
        </p:nvSpPr>
        <p:spPr>
          <a:xfrm>
            <a:off x="5082615" y="2837354"/>
            <a:ext cx="281773" cy="27188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1BF475E8-EBAA-48B3-A7CD-E488B57FEE60}"/>
              </a:ext>
            </a:extLst>
          </p:cNvPr>
          <p:cNvSpPr txBox="1"/>
          <p:nvPr/>
        </p:nvSpPr>
        <p:spPr>
          <a:xfrm>
            <a:off x="3372280" y="3663482"/>
            <a:ext cx="26503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「</a:t>
            </a:r>
            <a:r>
              <a:rPr kumimoji="1" lang="en-US" altLang="ja-JP" sz="1200" dirty="0"/>
              <a:t>\1000off</a:t>
            </a:r>
            <a:r>
              <a:rPr kumimoji="1" lang="ja-JP" altLang="en-US" sz="1200" dirty="0"/>
              <a:t>クーポン」を選択します。</a:t>
            </a:r>
          </a:p>
        </p:txBody>
      </p:sp>
      <p:pic>
        <p:nvPicPr>
          <p:cNvPr id="58" name="図 57">
            <a:extLst>
              <a:ext uri="{FF2B5EF4-FFF2-40B4-BE49-F238E27FC236}">
                <a16:creationId xmlns:a16="http://schemas.microsoft.com/office/drawing/2014/main" id="{65D4AA2E-61F1-4035-BAF6-0A77ED99936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566" y="4258327"/>
            <a:ext cx="1196012" cy="2126242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59" name="楕円 58">
            <a:extLst>
              <a:ext uri="{FF2B5EF4-FFF2-40B4-BE49-F238E27FC236}">
                <a16:creationId xmlns:a16="http://schemas.microsoft.com/office/drawing/2014/main" id="{8F7D5CA7-BB89-47F2-8B85-94577CE6769E}"/>
              </a:ext>
            </a:extLst>
          </p:cNvPr>
          <p:cNvSpPr/>
          <p:nvPr/>
        </p:nvSpPr>
        <p:spPr>
          <a:xfrm>
            <a:off x="900729" y="5395042"/>
            <a:ext cx="1283839" cy="65171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F54BEC03-D15C-48E5-9C87-F852C8B43184}"/>
              </a:ext>
            </a:extLst>
          </p:cNvPr>
          <p:cNvSpPr txBox="1"/>
          <p:nvPr/>
        </p:nvSpPr>
        <p:spPr>
          <a:xfrm>
            <a:off x="566375" y="6454622"/>
            <a:ext cx="2124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「</a:t>
            </a:r>
            <a:r>
              <a:rPr kumimoji="1" lang="en-US" altLang="ja-JP" sz="1200" dirty="0"/>
              <a:t>\1000off</a:t>
            </a:r>
            <a:r>
              <a:rPr kumimoji="1" lang="ja-JP" altLang="en-US" sz="1200" dirty="0"/>
              <a:t>クーポン」が追加された画面になります。</a:t>
            </a:r>
          </a:p>
        </p:txBody>
      </p:sp>
      <p:cxnSp>
        <p:nvCxnSpPr>
          <p:cNvPr id="19" name="直線矢印コネクタ 18">
            <a:extLst>
              <a:ext uri="{FF2B5EF4-FFF2-40B4-BE49-F238E27FC236}">
                <a16:creationId xmlns:a16="http://schemas.microsoft.com/office/drawing/2014/main" id="{2178CE5B-D7E6-4678-8DDA-636BB3DE2EE7}"/>
              </a:ext>
            </a:extLst>
          </p:cNvPr>
          <p:cNvCxnSpPr>
            <a:cxnSpLocks/>
            <a:stCxn id="60" idx="0"/>
            <a:endCxn id="59" idx="4"/>
          </p:cNvCxnSpPr>
          <p:nvPr/>
        </p:nvCxnSpPr>
        <p:spPr>
          <a:xfrm flipH="1" flipV="1">
            <a:off x="1542649" y="6046753"/>
            <a:ext cx="85771" cy="40786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" name="図 60">
            <a:extLst>
              <a:ext uri="{FF2B5EF4-FFF2-40B4-BE49-F238E27FC236}">
                <a16:creationId xmlns:a16="http://schemas.microsoft.com/office/drawing/2014/main" id="{EE60C168-C7D8-487A-90E1-10ED87E644D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1924" y="4269991"/>
            <a:ext cx="1204007" cy="214045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62" name="矢印: 山形 61">
            <a:extLst>
              <a:ext uri="{FF2B5EF4-FFF2-40B4-BE49-F238E27FC236}">
                <a16:creationId xmlns:a16="http://schemas.microsoft.com/office/drawing/2014/main" id="{023F3A98-BB8A-4383-BA75-CDEE247B92CB}"/>
              </a:ext>
            </a:extLst>
          </p:cNvPr>
          <p:cNvSpPr/>
          <p:nvPr/>
        </p:nvSpPr>
        <p:spPr>
          <a:xfrm>
            <a:off x="2571553" y="5308204"/>
            <a:ext cx="201879" cy="41269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63" name="楕円 62">
            <a:extLst>
              <a:ext uri="{FF2B5EF4-FFF2-40B4-BE49-F238E27FC236}">
                <a16:creationId xmlns:a16="http://schemas.microsoft.com/office/drawing/2014/main" id="{68C53288-CDBE-4CDC-ABD2-C84AEB3B27C3}"/>
              </a:ext>
            </a:extLst>
          </p:cNvPr>
          <p:cNvSpPr/>
          <p:nvPr/>
        </p:nvSpPr>
        <p:spPr>
          <a:xfrm>
            <a:off x="3401375" y="6193898"/>
            <a:ext cx="931588" cy="22649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6AD3C324-7794-4CCA-BA0A-4F7940D158C7}"/>
              </a:ext>
            </a:extLst>
          </p:cNvPr>
          <p:cNvSpPr txBox="1"/>
          <p:nvPr/>
        </p:nvSpPr>
        <p:spPr>
          <a:xfrm>
            <a:off x="4344637" y="6133448"/>
            <a:ext cx="2124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「注文する」を押します。</a:t>
            </a:r>
          </a:p>
        </p:txBody>
      </p:sp>
      <p:pic>
        <p:nvPicPr>
          <p:cNvPr id="65" name="図 64">
            <a:extLst>
              <a:ext uri="{FF2B5EF4-FFF2-40B4-BE49-F238E27FC236}">
                <a16:creationId xmlns:a16="http://schemas.microsoft.com/office/drawing/2014/main" id="{22BE7A21-04AF-45D6-95A6-8AC23914463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32" y="7095649"/>
            <a:ext cx="1016233" cy="1806638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D63A8709-012D-4DB2-9C03-276735A1D214}"/>
              </a:ext>
            </a:extLst>
          </p:cNvPr>
          <p:cNvSpPr txBox="1"/>
          <p:nvPr/>
        </p:nvSpPr>
        <p:spPr>
          <a:xfrm>
            <a:off x="560521" y="3827911"/>
            <a:ext cx="26503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「クーポンを選択する」を押します。</a:t>
            </a: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7DA9FE7F-2C57-420C-B1C5-ABE2B3DB9DDA}"/>
              </a:ext>
            </a:extLst>
          </p:cNvPr>
          <p:cNvSpPr txBox="1"/>
          <p:nvPr/>
        </p:nvSpPr>
        <p:spPr>
          <a:xfrm>
            <a:off x="652721" y="8954359"/>
            <a:ext cx="2124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最終確認画面です。</a:t>
            </a:r>
          </a:p>
        </p:txBody>
      </p:sp>
      <p:pic>
        <p:nvPicPr>
          <p:cNvPr id="70" name="図 69">
            <a:extLst>
              <a:ext uri="{FF2B5EF4-FFF2-40B4-BE49-F238E27FC236}">
                <a16:creationId xmlns:a16="http://schemas.microsoft.com/office/drawing/2014/main" id="{B3987B6E-3337-49A8-9F3C-B6FD4120F45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258" y="7313875"/>
            <a:ext cx="862024" cy="1532487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pic>
        <p:nvPicPr>
          <p:cNvPr id="71" name="図 70">
            <a:extLst>
              <a:ext uri="{FF2B5EF4-FFF2-40B4-BE49-F238E27FC236}">
                <a16:creationId xmlns:a16="http://schemas.microsoft.com/office/drawing/2014/main" id="{45E22B96-DE84-4FE9-AC67-B97FEC3791F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625" y="7313875"/>
            <a:ext cx="862024" cy="1532487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sp>
        <p:nvSpPr>
          <p:cNvPr id="73" name="楕円 72">
            <a:extLst>
              <a:ext uri="{FF2B5EF4-FFF2-40B4-BE49-F238E27FC236}">
                <a16:creationId xmlns:a16="http://schemas.microsoft.com/office/drawing/2014/main" id="{833D783A-1966-4835-B21C-CFB543FB21B7}"/>
              </a:ext>
            </a:extLst>
          </p:cNvPr>
          <p:cNvSpPr/>
          <p:nvPr/>
        </p:nvSpPr>
        <p:spPr>
          <a:xfrm>
            <a:off x="1138621" y="8170134"/>
            <a:ext cx="786878" cy="3521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CA6A1CD9-0014-46F5-927F-F44C2803E94D}"/>
              </a:ext>
            </a:extLst>
          </p:cNvPr>
          <p:cNvSpPr txBox="1"/>
          <p:nvPr/>
        </p:nvSpPr>
        <p:spPr>
          <a:xfrm>
            <a:off x="1882384" y="7455136"/>
            <a:ext cx="2262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修正がある場合は</a:t>
            </a:r>
            <a:endParaRPr kumimoji="1" lang="en-US" altLang="ja-JP" sz="1200" dirty="0"/>
          </a:p>
          <a:p>
            <a:r>
              <a:rPr kumimoji="1" lang="ja-JP" altLang="en-US" sz="1200" dirty="0"/>
              <a:t>「閉じる」を押し、修正。</a:t>
            </a:r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FF9D02B3-0143-422B-86FD-B99B30F37752}"/>
              </a:ext>
            </a:extLst>
          </p:cNvPr>
          <p:cNvSpPr txBox="1"/>
          <p:nvPr/>
        </p:nvSpPr>
        <p:spPr>
          <a:xfrm>
            <a:off x="1939534" y="7960976"/>
            <a:ext cx="18609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このままでよい場合は</a:t>
            </a:r>
            <a:endParaRPr kumimoji="1" lang="en-US" altLang="ja-JP" sz="1200" dirty="0"/>
          </a:p>
          <a:p>
            <a:r>
              <a:rPr kumimoji="1" lang="ja-JP" altLang="en-US" sz="1200" dirty="0"/>
              <a:t>「送信する」を押す。</a:t>
            </a:r>
          </a:p>
        </p:txBody>
      </p:sp>
      <p:sp>
        <p:nvSpPr>
          <p:cNvPr id="76" name="矢印: 山形 75">
            <a:extLst>
              <a:ext uri="{FF2B5EF4-FFF2-40B4-BE49-F238E27FC236}">
                <a16:creationId xmlns:a16="http://schemas.microsoft.com/office/drawing/2014/main" id="{FE69A200-6248-457E-A62F-035E71A82C3C}"/>
              </a:ext>
            </a:extLst>
          </p:cNvPr>
          <p:cNvSpPr/>
          <p:nvPr/>
        </p:nvSpPr>
        <p:spPr>
          <a:xfrm>
            <a:off x="3834428" y="7816039"/>
            <a:ext cx="201879" cy="41269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77" name="矢印: 山形 76">
            <a:extLst>
              <a:ext uri="{FF2B5EF4-FFF2-40B4-BE49-F238E27FC236}">
                <a16:creationId xmlns:a16="http://schemas.microsoft.com/office/drawing/2014/main" id="{F9381F65-F48E-484A-BC71-E339E411B4BD}"/>
              </a:ext>
            </a:extLst>
          </p:cNvPr>
          <p:cNvSpPr/>
          <p:nvPr/>
        </p:nvSpPr>
        <p:spPr>
          <a:xfrm>
            <a:off x="5085449" y="7816039"/>
            <a:ext cx="201879" cy="41269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C0BB4062-F232-45CE-A83D-1827542A9CC4}"/>
              </a:ext>
            </a:extLst>
          </p:cNvPr>
          <p:cNvSpPr txBox="1"/>
          <p:nvPr/>
        </p:nvSpPr>
        <p:spPr>
          <a:xfrm>
            <a:off x="4109688" y="8932539"/>
            <a:ext cx="2124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「閉じる」で終了です。</a:t>
            </a:r>
          </a:p>
        </p:txBody>
      </p:sp>
      <p:sp>
        <p:nvSpPr>
          <p:cNvPr id="80" name="楕円 79">
            <a:extLst>
              <a:ext uri="{FF2B5EF4-FFF2-40B4-BE49-F238E27FC236}">
                <a16:creationId xmlns:a16="http://schemas.microsoft.com/office/drawing/2014/main" id="{0680EC63-21FD-463E-A377-55E6EA25854F}"/>
              </a:ext>
            </a:extLst>
          </p:cNvPr>
          <p:cNvSpPr/>
          <p:nvPr/>
        </p:nvSpPr>
        <p:spPr>
          <a:xfrm>
            <a:off x="4646674" y="8118559"/>
            <a:ext cx="430528" cy="24611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54657C83-EDB8-004F-B9E5-BAFDB1CE66CE}"/>
              </a:ext>
            </a:extLst>
          </p:cNvPr>
          <p:cNvSpPr txBox="1"/>
          <p:nvPr/>
        </p:nvSpPr>
        <p:spPr>
          <a:xfrm>
            <a:off x="3038633" y="9283430"/>
            <a:ext cx="32992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1200" b="1" dirty="0"/>
              <a:t>LAGOO</a:t>
            </a:r>
            <a:r>
              <a:rPr kumimoji="1" lang="ja-JP" altLang="en-US" sz="1200" b="1" dirty="0"/>
              <a:t>担当　</a:t>
            </a:r>
            <a:r>
              <a:rPr kumimoji="1" lang="en-US" altLang="ja-JP" sz="1200" b="1" dirty="0"/>
              <a:t>XXXX</a:t>
            </a:r>
            <a:r>
              <a:rPr kumimoji="1" lang="ja-JP" altLang="en-US" sz="1200" b="1" dirty="0"/>
              <a:t>：</a:t>
            </a:r>
            <a:r>
              <a:rPr kumimoji="1" lang="en-US" altLang="ja-JP" sz="1200" b="1" dirty="0"/>
              <a:t>090-</a:t>
            </a:r>
            <a:r>
              <a:rPr kumimoji="1" lang="en-US" altLang="ja-JP" sz="1200" b="1">
                <a:solidFill>
                  <a:srgbClr val="000000"/>
                </a:solidFill>
                <a:latin typeface="Calibri" panose="020F0502020204030204" pitchFamily="34" charset="0"/>
              </a:rPr>
              <a:t>XXXX-XXXX</a:t>
            </a:r>
            <a:endParaRPr kumimoji="1" lang="en-US" altLang="ja-JP" sz="1200" b="1" dirty="0"/>
          </a:p>
          <a:p>
            <a:pPr algn="r"/>
            <a:r>
              <a:rPr kumimoji="1" lang="ja-JP" altLang="en-US" sz="1200" b="1" dirty="0"/>
              <a:t>　　　　　　</a:t>
            </a:r>
            <a:r>
              <a:rPr kumimoji="1" lang="en-US" altLang="ja-JP" sz="1200" b="1">
                <a:solidFill>
                  <a:srgbClr val="000000"/>
                </a:solidFill>
                <a:latin typeface="Calibri" panose="020F0502020204030204" pitchFamily="34" charset="0"/>
              </a:rPr>
              <a:t> XXXX</a:t>
            </a:r>
            <a:r>
              <a:rPr lang="en-US" altLang="ja-JP" sz="1200"/>
              <a:t> </a:t>
            </a:r>
            <a:r>
              <a:rPr kumimoji="1" lang="ja-JP" altLang="en-US" sz="1200" b="1" dirty="0"/>
              <a:t>：</a:t>
            </a:r>
            <a:r>
              <a:rPr kumimoji="1" lang="en-US" altLang="ja-JP" sz="1200" b="1">
                <a:solidFill>
                  <a:srgbClr val="000000"/>
                </a:solidFill>
                <a:latin typeface="Calibri" panose="020F0502020204030204" pitchFamily="34" charset="0"/>
              </a:rPr>
              <a:t> 090-XXXX-XXXX</a:t>
            </a:r>
            <a:r>
              <a:rPr lang="en-US" altLang="ja-JP" sz="1200"/>
              <a:t> </a:t>
            </a:r>
            <a:endParaRPr kumimoji="1" lang="ja-JP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3588548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582</TotalTime>
  <Words>262</Words>
  <Application>Microsoft Macintosh PowerPoint</Application>
  <PresentationFormat>A4 210 x 297 mm</PresentationFormat>
  <Paragraphs>35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中園化学 （株）</dc:creator>
  <cp:lastModifiedBy>渡邉直登</cp:lastModifiedBy>
  <cp:revision>49</cp:revision>
  <cp:lastPrinted>2020-12-02T04:07:54Z</cp:lastPrinted>
  <dcterms:created xsi:type="dcterms:W3CDTF">2020-11-30T00:47:23Z</dcterms:created>
  <dcterms:modified xsi:type="dcterms:W3CDTF">2020-12-16T05:39:05Z</dcterms:modified>
</cp:coreProperties>
</file>